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60" r:id="rId2"/>
  </p:sldMasterIdLst>
  <p:notesMasterIdLst>
    <p:notesMasterId r:id="rId48"/>
  </p:notesMasterIdLst>
  <p:sldIdLst>
    <p:sldId id="271" r:id="rId3"/>
    <p:sldId id="261" r:id="rId4"/>
    <p:sldId id="498" r:id="rId5"/>
    <p:sldId id="500" r:id="rId6"/>
    <p:sldId id="499" r:id="rId7"/>
    <p:sldId id="566" r:id="rId8"/>
    <p:sldId id="504" r:id="rId9"/>
    <p:sldId id="506" r:id="rId10"/>
    <p:sldId id="564" r:id="rId11"/>
    <p:sldId id="568" r:id="rId12"/>
    <p:sldId id="567" r:id="rId13"/>
    <p:sldId id="597" r:id="rId14"/>
    <p:sldId id="529" r:id="rId15"/>
    <p:sldId id="545" r:id="rId16"/>
    <p:sldId id="478" r:id="rId17"/>
    <p:sldId id="582" r:id="rId18"/>
    <p:sldId id="593" r:id="rId19"/>
    <p:sldId id="571" r:id="rId20"/>
    <p:sldId id="527" r:id="rId21"/>
    <p:sldId id="542" r:id="rId22"/>
    <p:sldId id="546" r:id="rId23"/>
    <p:sldId id="508" r:id="rId24"/>
    <p:sldId id="423" r:id="rId25"/>
    <p:sldId id="592" r:id="rId26"/>
    <p:sldId id="463" r:id="rId27"/>
    <p:sldId id="492" r:id="rId28"/>
    <p:sldId id="469" r:id="rId29"/>
    <p:sldId id="543" r:id="rId30"/>
    <p:sldId id="544" r:id="rId31"/>
    <p:sldId id="555" r:id="rId32"/>
    <p:sldId id="509" r:id="rId33"/>
    <p:sldId id="526" r:id="rId34"/>
    <p:sldId id="524" r:id="rId35"/>
    <p:sldId id="594" r:id="rId36"/>
    <p:sldId id="596" r:id="rId37"/>
    <p:sldId id="483" r:id="rId38"/>
    <p:sldId id="510" r:id="rId39"/>
    <p:sldId id="474" r:id="rId40"/>
    <p:sldId id="575" r:id="rId41"/>
    <p:sldId id="565" r:id="rId42"/>
    <p:sldId id="535" r:id="rId43"/>
    <p:sldId id="598" r:id="rId44"/>
    <p:sldId id="541" r:id="rId45"/>
    <p:sldId id="576" r:id="rId46"/>
    <p:sldId id="570" r:id="rId47"/>
  </p:sldIdLst>
  <p:sldSz cx="12192000" cy="6858000"/>
  <p:notesSz cx="6858000" cy="9144000"/>
  <p:embeddedFontLst>
    <p:embeddedFont>
      <p:font typeface="Cambria Math" panose="02040503050406030204" pitchFamily="18" charset="0"/>
      <p:regular r:id="rId49"/>
    </p:embeddedFont>
    <p:embeddedFont>
      <p:font typeface="나눔스퀘어" panose="020B0600000101010101" pitchFamily="50" charset="-127"/>
      <p:regular r:id="rId50"/>
      <p:bold r:id="rId51"/>
      <p:italic r:id="rId52"/>
      <p:boldItalic r:id="rId53"/>
    </p:embeddedFont>
    <p:embeddedFont>
      <p:font typeface="나눔스퀘어 Bold" panose="020B0600000101010101" pitchFamily="50" charset="-127"/>
      <p:regular r:id="rId54"/>
      <p:bold r:id="rId55"/>
      <p:italic r:id="rId56"/>
      <p:boldItalic r:id="rId57"/>
    </p:embeddedFont>
    <p:embeddedFont>
      <p:font typeface="나눔스퀘어 ExtraBold" panose="020B0600000101010101" pitchFamily="50" charset="-127"/>
      <p:regular r:id="rId58"/>
      <p:bold r:id="rId59"/>
      <p:italic r:id="rId60"/>
      <p:boldItalic r:id="rId61"/>
    </p:embeddedFont>
    <p:embeddedFont>
      <p:font typeface="맑은 고딕" panose="020B0503020000020004" pitchFamily="50" charset="-127"/>
      <p:regular r:id="rId62"/>
      <p:bold r:id="rId6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F2CC"/>
    <a:srgbClr val="D7E4FF"/>
    <a:srgbClr val="067A82"/>
    <a:srgbClr val="FFABAB"/>
    <a:srgbClr val="DEEBF7"/>
    <a:srgbClr val="FF8F8F"/>
    <a:srgbClr val="FFA3A3"/>
    <a:srgbClr val="FF9999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E8034E78-7F5D-4C2E-B375-FC64B27BC917}" styleName="어두운 스타일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271" autoAdjust="0"/>
    <p:restoredTop sz="83290" autoAdjust="0"/>
  </p:normalViewPr>
  <p:slideViewPr>
    <p:cSldViewPr snapToGrid="0">
      <p:cViewPr varScale="1">
        <p:scale>
          <a:sx n="101" d="100"/>
          <a:sy n="101" d="100"/>
        </p:scale>
        <p:origin x="1320" y="67"/>
      </p:cViewPr>
      <p:guideLst>
        <p:guide orient="horz" pos="2160"/>
        <p:guide pos="3840"/>
      </p:guideLst>
    </p:cSldViewPr>
  </p:slideViewPr>
  <p:notesTextViewPr>
    <p:cViewPr>
      <p:scale>
        <a:sx n="150" d="100"/>
        <a:sy n="150" d="100"/>
      </p:scale>
      <p:origin x="0" y="0"/>
    </p:cViewPr>
  </p:notesTextViewPr>
  <p:notesViewPr>
    <p:cSldViewPr snapToGrid="0" showGuides="1">
      <p:cViewPr varScale="1">
        <p:scale>
          <a:sx n="99" d="100"/>
          <a:sy n="99" d="100"/>
        </p:scale>
        <p:origin x="4272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font" Target="fonts/font2.fntdata"/><Relationship Id="rId55" Type="http://schemas.openxmlformats.org/officeDocument/2006/relationships/font" Target="fonts/font7.fntdata"/><Relationship Id="rId63" Type="http://schemas.openxmlformats.org/officeDocument/2006/relationships/font" Target="fonts/font15.fntdata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font" Target="fonts/font5.fntdata"/><Relationship Id="rId58" Type="http://schemas.openxmlformats.org/officeDocument/2006/relationships/font" Target="fonts/font10.fntdata"/><Relationship Id="rId66" Type="http://schemas.openxmlformats.org/officeDocument/2006/relationships/theme" Target="theme/theme1.xml"/><Relationship Id="rId5" Type="http://schemas.openxmlformats.org/officeDocument/2006/relationships/slide" Target="slides/slide3.xml"/><Relationship Id="rId61" Type="http://schemas.openxmlformats.org/officeDocument/2006/relationships/font" Target="fonts/font13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notesMaster" Target="notesMasters/notesMaster1.xml"/><Relationship Id="rId56" Type="http://schemas.openxmlformats.org/officeDocument/2006/relationships/font" Target="fonts/font8.fntdata"/><Relationship Id="rId64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font" Target="fonts/font3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font" Target="fonts/font11.fntdata"/><Relationship Id="rId67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font" Target="fonts/font6.fntdata"/><Relationship Id="rId62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1.fntdata"/><Relationship Id="rId57" Type="http://schemas.openxmlformats.org/officeDocument/2006/relationships/font" Target="fonts/font9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font" Target="fonts/font4.fntdata"/><Relationship Id="rId60" Type="http://schemas.openxmlformats.org/officeDocument/2006/relationships/font" Target="fonts/font12.fntdata"/><Relationship Id="rId65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A6B4F0-AEE2-4951-90CC-0A384C121DBD}" type="datetimeFigureOut">
              <a:rPr lang="ko-KR" altLang="en-US" smtClean="0"/>
              <a:t>2021-12-13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D2D542-DABB-4C15-B84D-79736C01EC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6300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28148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34179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70795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07042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lvl="0" indent="-228600" latinLnBrk="1">
              <a:buAutoNum type="arabicPeriod"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그래프를 단순 합으로 결합</a:t>
            </a: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lvl="0" indent="-228600" latinLnBrk="1">
              <a:buAutoNum type="arabicPeriod"/>
            </a:pP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Multi-layer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구성하여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GNN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학습</a:t>
            </a:r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53601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lvl="0" indent="-228600" latinLnBrk="1">
              <a:buAutoNum type="arabicPeriod"/>
            </a:pP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사이드 정보를 안쓰고 좋은 성능 보여주긴 했지만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사이드정보를 쓰면 더 향상될 수 있다는 가능성을 남겨놨는데 얼마나 향상될지 특히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CX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관련된 밝혀진바가 없다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marL="228600" lvl="0" indent="-228600" latinLnBrk="1">
              <a:buAutoNum type="arabicPeriod"/>
            </a:pP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가장 좋은 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sota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모델에 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CX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접목시켜서 더 효과가 있는지를 보려했다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4264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48057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31103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lvl="0" indent="-228600" latinLnBrk="1">
              <a:buAutoNum type="arabicPeriod"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그래프를 단순 합으로 결합</a:t>
            </a: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lvl="0" indent="-228600" latinLnBrk="1">
              <a:buAutoNum type="arabicPeriod"/>
            </a:pP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Multi-layer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구성하여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GNN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학습</a:t>
            </a:r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53601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lvl="0" indent="-228600" latinLnBrk="1">
              <a:buAutoNum type="arabicPeriod"/>
            </a:pPr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19514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lvl="0" indent="-228600" latinLnBrk="1">
              <a:buAutoNum type="arabicPeriod"/>
            </a:pPr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1700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332637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lvl="0" indent="-228600" latinLnBrk="1">
              <a:buAutoNum type="arabicPeriod"/>
            </a:pPr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224772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lvl="0" indent="-228600" latinLnBrk="1">
              <a:buAutoNum type="arabicPeriod"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그래프를 단순 합으로 결합</a:t>
            </a: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lvl="0" indent="-228600" latinLnBrk="1">
              <a:buAutoNum type="arabicPeriod"/>
            </a:pP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Multi-layer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구성하여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GNN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학습</a:t>
            </a:r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516452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27355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217225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866156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945741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79484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265689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249965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62869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763713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796407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21411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766729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405966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93333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147327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494088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212733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25580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01463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385292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852071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25555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450132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lvl="0" indent="-228600" latinLnBrk="1">
              <a:buAutoNum type="arabicPeriod"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그래프를 단순 합으로 결합</a:t>
            </a: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lvl="0" indent="-228600" latinLnBrk="1">
              <a:buAutoNum type="arabicPeriod"/>
            </a:pP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Multi-layer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구성하여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GNN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학습</a:t>
            </a:r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628826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048669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lvl="0" indent="-228600" latinLnBrk="1">
              <a:buAutoNum type="arabicPeriod"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그래프를 단순 합으로 결합</a:t>
            </a: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lvl="0" indent="-228600" latinLnBrk="1">
              <a:buAutoNum type="arabicPeriod"/>
            </a:pP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Multi-layer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구성하여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GNN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학습</a:t>
            </a:r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60888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아마존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en-US" altLang="ko-Kore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https://towardsdatascience.com/sentiment-analysis-and-product-recommendation-on-amazons-electronics-dataset-reviews-part-1-6b340de660c2</a:t>
            </a:r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75575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83983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19406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14580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13621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BFF2D-8249-458D-9364-073002D4312C}" type="datetimeFigureOut">
              <a:rPr lang="ko-KR" altLang="en-US" smtClean="0"/>
              <a:t>2021-12-13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71679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BFF2D-8249-458D-9364-073002D4312C}" type="datetimeFigureOut">
              <a:rPr lang="ko-KR" altLang="en-US" smtClean="0"/>
              <a:t>2021-12-13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94456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BFF2D-8249-458D-9364-073002D4312C}" type="datetimeFigureOut">
              <a:rPr lang="ko-KR" altLang="en-US" smtClean="0"/>
              <a:t>2021-12-13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16453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8D98EC-A822-481B-B411-FF304AA4B7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CFDDF83-52C8-4B7C-ABBE-B4061A7E38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E97B5D0-3136-4629-8813-CA4BBDF670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47AE5-4366-4128-A7A5-38C8B0345485}" type="datetimeFigureOut">
              <a:rPr lang="ko-KR" altLang="en-US" smtClean="0"/>
              <a:t>2021-12-13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3534C43-AEF9-44CF-8B0A-5F96849056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2599D18-B3D1-495A-BF3E-3EF20B39D3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2BF88-B813-41FE-96AF-5D7A7E3604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76451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4D7DEF-D48F-42AA-B67E-FAF7139F8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A1C90CF-8AD9-4E0E-B024-542613BA35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D8EF2F4-18D2-4A2F-BFD6-F5B8038CB1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47AE5-4366-4128-A7A5-38C8B0345485}" type="datetimeFigureOut">
              <a:rPr lang="ko-KR" altLang="en-US" smtClean="0"/>
              <a:t>2021-12-13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C54D0A6-1258-4155-88E3-95F3FE711B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AF5A8E-AB93-4157-945F-99817D161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2BF88-B813-41FE-96AF-5D7A7E3604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27822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B17B0B-6272-444D-BCA3-D525AF68E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CD1CC80-6E99-4019-94AE-5C3B342E07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7A19F7A-B891-4D82-8D00-4D7CC5FCA2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47AE5-4366-4128-A7A5-38C8B0345485}" type="datetimeFigureOut">
              <a:rPr lang="ko-KR" altLang="en-US" smtClean="0"/>
              <a:t>2021-12-13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49793CF-2B9D-4606-8A4F-A9FE7DC28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C49DA92-A73D-4E62-A6AB-1D31722B56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2BF88-B813-41FE-96AF-5D7A7E3604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32050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3378FE-5CD3-432A-A512-89AC3676B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64855B1-7B69-483C-B4ED-5361938950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6DF3667-3E7D-4BA7-B1B1-FC7CBF6F07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FBA631E-2A90-403C-AEC5-C5680B36DE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47AE5-4366-4128-A7A5-38C8B0345485}" type="datetimeFigureOut">
              <a:rPr lang="ko-KR" altLang="en-US" smtClean="0"/>
              <a:t>2021-12-13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4A4634A-6951-4FD0-9DA1-C9ACA664D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5970AF5-FBA3-4CA2-A699-5A967E776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2BF88-B813-41FE-96AF-5D7A7E3604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09967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6BC2C1-93EF-4292-8364-209BA66972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320F344-6A57-436D-848A-61EDBAD81C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62851DE-36BA-4FF7-BEA1-696BA19DFB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3DDB734-47F1-4890-9983-1BB120C8D4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2ACF488-4D07-44B7-838F-2143DBB74D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09382B4-E813-42DD-89CD-1DCC6A2E93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47AE5-4366-4128-A7A5-38C8B0345485}" type="datetimeFigureOut">
              <a:rPr lang="ko-KR" altLang="en-US" smtClean="0"/>
              <a:t>2021-12-13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CB7A474-9D31-4B84-AAA8-BD09449AEC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02DCC61-A1E6-4F1A-8408-5D354F2AF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2BF88-B813-41FE-96AF-5D7A7E3604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66706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2CBBD7-C0EE-465D-B92C-F8606A2E2A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97F4B32-9F8E-43A3-BBBF-C3903D5BC4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47AE5-4366-4128-A7A5-38C8B0345485}" type="datetimeFigureOut">
              <a:rPr lang="ko-KR" altLang="en-US" smtClean="0"/>
              <a:t>2021-12-13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D541669-64F1-4CD8-9860-48910C26AF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98C7E61-8C30-4B3C-ADA4-8E8AB80116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2BF88-B813-41FE-96AF-5D7A7E3604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681833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7515BC7-3DD9-4ED6-AE7F-E912EBC628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47AE5-4366-4128-A7A5-38C8B0345485}" type="datetimeFigureOut">
              <a:rPr lang="ko-KR" altLang="en-US" smtClean="0"/>
              <a:t>2021-12-13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BC14950-91E0-447B-BBB2-AF69E7772B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C789269-E1CA-49D5-991B-E0887C163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2BF88-B813-41FE-96AF-5D7A7E3604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684617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37908E-EEE0-418A-8235-62EB739F6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3169ECC-F06F-49B0-8C76-EBDC7EACB4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47B1E89-EAAA-448E-B69E-914A280DB4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F401962-F306-47D0-AC26-77782CA7FC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47AE5-4366-4128-A7A5-38C8B0345485}" type="datetimeFigureOut">
              <a:rPr lang="ko-KR" altLang="en-US" smtClean="0"/>
              <a:t>2021-12-13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DCD3ADF-9FD5-4BAB-9E17-62701D2404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8F06578-1EAB-4379-BE8A-F8627897E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2BF88-B813-41FE-96AF-5D7A7E3604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5629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BFF2D-8249-458D-9364-073002D4312C}" type="datetimeFigureOut">
              <a:rPr lang="ko-KR" altLang="en-US" smtClean="0"/>
              <a:t>2021-12-13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573072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06652E-64D8-4F44-A796-AFC65BB7F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5DA08E4-6EFC-4385-A986-E0C38DB0E27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2810F81-CA03-43BC-8518-F727DA9E20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2ECC8D5-8384-4EA4-BD0F-621329BB46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47AE5-4366-4128-A7A5-38C8B0345485}" type="datetimeFigureOut">
              <a:rPr lang="ko-KR" altLang="en-US" smtClean="0"/>
              <a:t>2021-12-13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72AF06B-63DB-491C-B1E6-382CFDBE41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F9FFA34-96C6-4639-BB9E-621BDFFB1B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2BF88-B813-41FE-96AF-5D7A7E3604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436383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3445FE-372F-4E3B-9598-8AA5313CF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EF1E203-82F8-4970-BDBC-127CE7E360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297E115-A2FF-4176-9886-6469E6F9C1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47AE5-4366-4128-A7A5-38C8B0345485}" type="datetimeFigureOut">
              <a:rPr lang="ko-KR" altLang="en-US" smtClean="0"/>
              <a:t>2021-12-13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1ACB5B8-8837-4D48-BC02-74A50AB82E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1B43C7-6BBC-438E-B3B9-A93B99AA7F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2BF88-B813-41FE-96AF-5D7A7E3604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957402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ED37D9C-C43F-41D9-B709-D427BAC3B36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417F33D-86D9-43C9-BD26-8B574BD7CA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D19A1D6-6058-4EFC-A5E8-7E72B0C81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47AE5-4366-4128-A7A5-38C8B0345485}" type="datetimeFigureOut">
              <a:rPr lang="ko-KR" altLang="en-US" smtClean="0"/>
              <a:t>2021-12-13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3C72597-4D76-4185-9FF1-0B5696A205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F9B39E3-5BF9-49F1-8E50-5EE595B4AF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2BF88-B813-41FE-96AF-5D7A7E3604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40603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BFF2D-8249-458D-9364-073002D4312C}" type="datetimeFigureOut">
              <a:rPr lang="ko-KR" altLang="en-US" smtClean="0"/>
              <a:t>2021-12-13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91122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BFF2D-8249-458D-9364-073002D4312C}" type="datetimeFigureOut">
              <a:rPr lang="ko-KR" altLang="en-US" smtClean="0"/>
              <a:t>2021-12-13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77766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BFF2D-8249-458D-9364-073002D4312C}" type="datetimeFigureOut">
              <a:rPr lang="ko-KR" altLang="en-US" smtClean="0"/>
              <a:t>2021-12-13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45945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BFF2D-8249-458D-9364-073002D4312C}" type="datetimeFigureOut">
              <a:rPr lang="ko-KR" altLang="en-US" smtClean="0"/>
              <a:t>2021-12-13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31573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BFF2D-8249-458D-9364-073002D4312C}" type="datetimeFigureOut">
              <a:rPr lang="ko-KR" altLang="en-US" smtClean="0"/>
              <a:t>2021-12-13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62823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BFF2D-8249-458D-9364-073002D4312C}" type="datetimeFigureOut">
              <a:rPr lang="ko-KR" altLang="en-US" smtClean="0"/>
              <a:t>2021-12-13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00370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BFF2D-8249-458D-9364-073002D4312C}" type="datetimeFigureOut">
              <a:rPr lang="ko-KR" altLang="en-US" smtClean="0"/>
              <a:t>2021-12-13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6921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BBFF2D-8249-458D-9364-073002D4312C}" type="datetimeFigureOut">
              <a:rPr lang="ko-KR" altLang="en-US" smtClean="0"/>
              <a:t>2021-12-13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F1F1BE1A-578E-451F-9C12-8945C2D18360}"/>
              </a:ext>
            </a:extLst>
          </p:cNvPr>
          <p:cNvSpPr/>
          <p:nvPr userDrawn="1"/>
        </p:nvSpPr>
        <p:spPr>
          <a:xfrm>
            <a:off x="11812370" y="6440180"/>
            <a:ext cx="261611" cy="261611"/>
          </a:xfrm>
          <a:prstGeom prst="ellipse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슬라이드 번호 개체 틀 5">
            <a:extLst>
              <a:ext uri="{FF2B5EF4-FFF2-40B4-BE49-F238E27FC236}">
                <a16:creationId xmlns:a16="http://schemas.microsoft.com/office/drawing/2014/main" id="{65C33E0F-BC0B-46BF-80E0-75C744CCF87A}"/>
              </a:ext>
            </a:extLst>
          </p:cNvPr>
          <p:cNvSpPr txBox="1">
            <a:spLocks/>
          </p:cNvSpPr>
          <p:nvPr userDrawn="1"/>
        </p:nvSpPr>
        <p:spPr>
          <a:xfrm>
            <a:off x="11696152" y="6400811"/>
            <a:ext cx="494045" cy="3009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lang="ko-KR" altLang="en-US" sz="1000" kern="120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fld id="{4304F7E9-5DE7-488B-919E-FE0266CB964F}" type="slidenum">
              <a:rPr lang="en-US" altLang="ko-KR" smtClean="0"/>
              <a:pPr algn="ctr">
                <a:lnSpc>
                  <a:spcPct val="150000"/>
                </a:lnSpc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70304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F629147-63F0-430E-B5D0-3D219E59E1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9A289C5-7A2B-4C94-85AC-EFCFB2B18B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2BA2BC5-EBC3-44AF-828B-9A8B34BC88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447AE5-4366-4128-A7A5-38C8B0345485}" type="datetimeFigureOut">
              <a:rPr lang="ko-KR" altLang="en-US" smtClean="0"/>
              <a:t>2021-12-13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C2BA308-52FA-46DF-8AC0-A50BDAA680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32EE71-6E77-4817-BE02-58C7DF45D8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A2BF88-B813-41FE-96AF-5D7A7E3604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45081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나눔스퀘어 ExtraBold" panose="020B0600000101010101" pitchFamily="50" charset="-127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8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0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1.png"/><Relationship Id="rId4" Type="http://schemas.openxmlformats.org/officeDocument/2006/relationships/image" Target="../media/image1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stefanoleone992/rotten-tomatoes-movies-and-critic-reviews-dataset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23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1.png"/><Relationship Id="rId4" Type="http://schemas.openxmlformats.org/officeDocument/2006/relationships/image" Target="../media/image12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jpeg"/><Relationship Id="rId9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B5DC487B-4755-432E-9E19-B1F5AD9BFAA0}"/>
              </a:ext>
            </a:extLst>
          </p:cNvPr>
          <p:cNvSpPr/>
          <p:nvPr/>
        </p:nvSpPr>
        <p:spPr>
          <a:xfrm rot="5400000">
            <a:off x="6041390" y="-1874797"/>
            <a:ext cx="109222" cy="12192001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8F816D-8FF3-47FE-97BF-C4A823001AB2}"/>
              </a:ext>
            </a:extLst>
          </p:cNvPr>
          <p:cNvSpPr txBox="1"/>
          <p:nvPr/>
        </p:nvSpPr>
        <p:spPr>
          <a:xfrm>
            <a:off x="129539" y="2396458"/>
            <a:ext cx="11932921" cy="1586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>
              <a:lnSpc>
                <a:spcPct val="150000"/>
              </a:lnSpc>
            </a:pPr>
            <a:r>
              <a:rPr lang="en-US" altLang="ko-KR" sz="3400" b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Improving </a:t>
            </a:r>
            <a:r>
              <a:rPr lang="en-US" altLang="ko-KR" sz="34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Graph-Based Movie Recommender System Using Cinematic Experience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54C644-693C-469C-8825-20CCEDF698F0}"/>
              </a:ext>
            </a:extLst>
          </p:cNvPr>
          <p:cNvSpPr txBox="1"/>
          <p:nvPr/>
        </p:nvSpPr>
        <p:spPr>
          <a:xfrm>
            <a:off x="8577201" y="4446296"/>
            <a:ext cx="3614799" cy="883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Presenter : Cheonsol Lee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Date 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: 2021.12.15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E186668-7EE2-4E78-862A-FE7C9E00F2D0}"/>
              </a:ext>
            </a:extLst>
          </p:cNvPr>
          <p:cNvSpPr txBox="1"/>
          <p:nvPr/>
        </p:nvSpPr>
        <p:spPr>
          <a:xfrm>
            <a:off x="251459" y="4446296"/>
            <a:ext cx="5029200" cy="19415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700"/>
              </a:spcAft>
            </a:pPr>
            <a:r>
              <a:rPr lang="en-US" altLang="ko-KR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   </a:t>
            </a:r>
            <a:r>
              <a:rPr lang="en-US" altLang="ko-KR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(Index Terms)</a:t>
            </a:r>
          </a:p>
          <a:p>
            <a:pPr marL="285750" indent="-285750">
              <a:spcAft>
                <a:spcPts val="700"/>
              </a:spcAft>
              <a:buFont typeface="Arial" panose="020B0604020202020204" pitchFamily="34" charset="0"/>
              <a:buChar char="•"/>
            </a:pPr>
            <a:r>
              <a:rPr lang="en-US" altLang="ko-KR" sz="15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Graph Neural Network (GNN)</a:t>
            </a:r>
          </a:p>
          <a:p>
            <a:pPr marL="285750" indent="-285750">
              <a:spcAft>
                <a:spcPts val="700"/>
              </a:spcAft>
              <a:buFont typeface="Arial" panose="020B0604020202020204" pitchFamily="34" charset="0"/>
              <a:buChar char="•"/>
            </a:pPr>
            <a:r>
              <a:rPr lang="en-US" altLang="ko-KR" sz="15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Recommender System</a:t>
            </a:r>
            <a:endParaRPr lang="en-US" altLang="ko-KR" sz="15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spcAft>
                <a:spcPts val="700"/>
              </a:spcAft>
              <a:buFont typeface="Arial" panose="020B0604020202020204" pitchFamily="34" charset="0"/>
              <a:buChar char="•"/>
            </a:pPr>
            <a:r>
              <a:rPr lang="en-US" altLang="ko-KR" sz="15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Sentiment Analysis</a:t>
            </a:r>
          </a:p>
          <a:p>
            <a:pPr marL="285750" indent="-285750">
              <a:spcAft>
                <a:spcPts val="700"/>
              </a:spcAft>
              <a:buFont typeface="Arial" panose="020B0604020202020204" pitchFamily="34" charset="0"/>
              <a:buChar char="•"/>
            </a:pPr>
            <a:r>
              <a:rPr lang="en-US" altLang="ko-KR" sz="15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Emotion</a:t>
            </a:r>
            <a:r>
              <a:rPr lang="ko-KR" altLang="en-US" sz="15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5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Analysis</a:t>
            </a:r>
          </a:p>
          <a:p>
            <a:pPr marL="285750" indent="-285750">
              <a:spcAft>
                <a:spcPts val="700"/>
              </a:spcAft>
              <a:buFont typeface="Arial" panose="020B0604020202020204" pitchFamily="34" charset="0"/>
              <a:buChar char="•"/>
            </a:pPr>
            <a:r>
              <a:rPr lang="en-US" altLang="ko-KR" sz="15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BERT</a:t>
            </a:r>
            <a:endParaRPr lang="ko-KR" altLang="en-US" sz="15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993317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2. Related Work (cont’d)</a:t>
            </a:r>
          </a:p>
        </p:txBody>
      </p:sp>
      <p:sp>
        <p:nvSpPr>
          <p:cNvPr id="6" name="Google Shape;135;p32">
            <a:extLst>
              <a:ext uri="{FF2B5EF4-FFF2-40B4-BE49-F238E27FC236}">
                <a16:creationId xmlns:a16="http://schemas.microsoft.com/office/drawing/2014/main" id="{141846CE-FBE2-45A5-B594-BEEE0C54047E}"/>
              </a:ext>
            </a:extLst>
          </p:cNvPr>
          <p:cNvSpPr txBox="1"/>
          <p:nvPr/>
        </p:nvSpPr>
        <p:spPr>
          <a:xfrm>
            <a:off x="0" y="1093018"/>
            <a:ext cx="12191999" cy="56870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BERT + </a:t>
            </a:r>
            <a:r>
              <a:rPr lang="en-US" altLang="ko-KR" sz="20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RecSys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The BERT-based method</a:t>
            </a:r>
            <a:r>
              <a:rPr lang="en-US" altLang="ko-KR" sz="1600" dirty="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 is better than traditional methods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.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The BERT-based method can proceed with </a:t>
            </a:r>
            <a:r>
              <a:rPr lang="en-US" altLang="ko-KR" sz="1600" dirty="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sentiment analysis and recommendation at the same time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, simplifying the recommendation process.</a:t>
            </a: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9F27AF-3F50-4051-AE8B-4AD39FFFE7CD}"/>
              </a:ext>
            </a:extLst>
          </p:cNvPr>
          <p:cNvSpPr txBox="1"/>
          <p:nvPr/>
        </p:nvSpPr>
        <p:spPr>
          <a:xfrm>
            <a:off x="1895856" y="6051296"/>
            <a:ext cx="36515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 Framework based on BERT &gt;</a:t>
            </a:r>
            <a:endParaRPr lang="ko-KR" altLang="en-US" sz="14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26486B0-6343-4B5C-9A8D-70C1C484AC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526"/>
          <a:stretch/>
        </p:blipFill>
        <p:spPr>
          <a:xfrm>
            <a:off x="2298997" y="3215512"/>
            <a:ext cx="2719876" cy="2778579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6F58C4F-39E3-4BEA-8A9D-8B36B25318B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220"/>
          <a:stretch/>
        </p:blipFill>
        <p:spPr>
          <a:xfrm>
            <a:off x="5613179" y="3898077"/>
            <a:ext cx="6295030" cy="2096014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3FE05CA-E097-45A6-8F20-1B9BD6222E12}"/>
              </a:ext>
            </a:extLst>
          </p:cNvPr>
          <p:cNvSpPr txBox="1"/>
          <p:nvPr/>
        </p:nvSpPr>
        <p:spPr>
          <a:xfrm>
            <a:off x="6934921" y="6051296"/>
            <a:ext cx="36515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 Experimental results &gt;</a:t>
            </a:r>
            <a:endParaRPr lang="ko-KR" altLang="en-US" sz="14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AAD576AD-0CD8-4E7C-A059-3ECFC4AE4552}"/>
              </a:ext>
            </a:extLst>
          </p:cNvPr>
          <p:cNvSpPr/>
          <p:nvPr/>
        </p:nvSpPr>
        <p:spPr>
          <a:xfrm>
            <a:off x="2380463" y="3215512"/>
            <a:ext cx="566777" cy="241436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5251EFAE-3A61-4801-88C2-635725547310}"/>
              </a:ext>
            </a:extLst>
          </p:cNvPr>
          <p:cNvSpPr/>
          <p:nvPr/>
        </p:nvSpPr>
        <p:spPr>
          <a:xfrm>
            <a:off x="2380463" y="5765368"/>
            <a:ext cx="566777" cy="241436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959FE5B-29BF-4305-A7A0-353D9BBC6600}"/>
              </a:ext>
            </a:extLst>
          </p:cNvPr>
          <p:cNvSpPr txBox="1"/>
          <p:nvPr/>
        </p:nvSpPr>
        <p:spPr>
          <a:xfrm>
            <a:off x="311929" y="3212569"/>
            <a:ext cx="18514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Output: rating</a:t>
            </a:r>
            <a:endParaRPr lang="ko-KR" altLang="en-US" sz="1400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E4D8733-3536-4C1A-8ECF-CDCCB5F71A0B}"/>
              </a:ext>
            </a:extLst>
          </p:cNvPr>
          <p:cNvSpPr txBox="1"/>
          <p:nvPr/>
        </p:nvSpPr>
        <p:spPr>
          <a:xfrm>
            <a:off x="311929" y="5732197"/>
            <a:ext cx="18514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Input: review</a:t>
            </a:r>
            <a:endParaRPr lang="ko-KR" altLang="en-US" sz="1400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12BEAE6-A432-49DE-A692-388F78AFCA4E}"/>
              </a:ext>
            </a:extLst>
          </p:cNvPr>
          <p:cNvSpPr/>
          <p:nvPr/>
        </p:nvSpPr>
        <p:spPr>
          <a:xfrm>
            <a:off x="936543" y="4003175"/>
            <a:ext cx="995009" cy="121596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BERT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화살표: 아래쪽 15">
            <a:extLst>
              <a:ext uri="{FF2B5EF4-FFF2-40B4-BE49-F238E27FC236}">
                <a16:creationId xmlns:a16="http://schemas.microsoft.com/office/drawing/2014/main" id="{39A28C43-1E45-43D0-830A-C931F8D8246A}"/>
              </a:ext>
            </a:extLst>
          </p:cNvPr>
          <p:cNvSpPr/>
          <p:nvPr/>
        </p:nvSpPr>
        <p:spPr>
          <a:xfrm rot="10800000">
            <a:off x="1286685" y="5388151"/>
            <a:ext cx="294724" cy="231446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화살표: 아래쪽 16">
            <a:extLst>
              <a:ext uri="{FF2B5EF4-FFF2-40B4-BE49-F238E27FC236}">
                <a16:creationId xmlns:a16="http://schemas.microsoft.com/office/drawing/2014/main" id="{B5E6B04D-BC73-4B16-B54E-5F6D8A60EE9E}"/>
              </a:ext>
            </a:extLst>
          </p:cNvPr>
          <p:cNvSpPr/>
          <p:nvPr/>
        </p:nvSpPr>
        <p:spPr>
          <a:xfrm rot="10800000">
            <a:off x="1286685" y="3594171"/>
            <a:ext cx="294724" cy="231446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DFFB6F9-7C68-476D-B7E7-7B50C2DF241A}"/>
              </a:ext>
            </a:extLst>
          </p:cNvPr>
          <p:cNvSpPr txBox="1"/>
          <p:nvPr/>
        </p:nvSpPr>
        <p:spPr>
          <a:xfrm>
            <a:off x="152409" y="6602513"/>
            <a:ext cx="83229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Reference: </a:t>
            </a:r>
            <a:r>
              <a: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Recommender</a:t>
            </a:r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System</a:t>
            </a:r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Using BERT Sentiment Analysis (JIIS 2021)</a:t>
            </a:r>
            <a:endParaRPr lang="ko-KR" altLang="en-US" sz="11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47205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2. Related Work (cont’d)</a:t>
            </a:r>
          </a:p>
        </p:txBody>
      </p:sp>
      <p:sp>
        <p:nvSpPr>
          <p:cNvPr id="6" name="Google Shape;135;p32">
            <a:extLst>
              <a:ext uri="{FF2B5EF4-FFF2-40B4-BE49-F238E27FC236}">
                <a16:creationId xmlns:a16="http://schemas.microsoft.com/office/drawing/2014/main" id="{141846CE-FBE2-45A5-B594-BEEE0C54047E}"/>
              </a:ext>
            </a:extLst>
          </p:cNvPr>
          <p:cNvSpPr txBox="1"/>
          <p:nvPr/>
        </p:nvSpPr>
        <p:spPr>
          <a:xfrm>
            <a:off x="0" y="1093018"/>
            <a:ext cx="12191999" cy="56870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00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Review Vector + RecSys</a:t>
            </a:r>
            <a:endParaRPr lang="en-US" altLang="ko-KR" sz="140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Review Sentiment–Guided Scalable Deep Recommender System 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(SIGIR 2018)</a:t>
            </a:r>
            <a:endParaRPr lang="en-US" altLang="ko-KR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Review as a </a:t>
            </a:r>
            <a:r>
              <a:rPr lang="en-US" altLang="ko-KR" sz="160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summarization of the overall sentiment of a user on an item</a:t>
            </a: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More accurate representations for reviews 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using CNN improve recommendation accuracy.</a:t>
            </a: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9F27AF-3F50-4051-AE8B-4AD39FFFE7CD}"/>
              </a:ext>
            </a:extLst>
          </p:cNvPr>
          <p:cNvSpPr txBox="1"/>
          <p:nvPr/>
        </p:nvSpPr>
        <p:spPr>
          <a:xfrm>
            <a:off x="6350797" y="5988628"/>
            <a:ext cx="36515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&lt;Overview of the proposed framework&gt;</a:t>
            </a:r>
            <a:endParaRPr lang="ko-KR" altLang="en-US" sz="14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2305D41-AF7E-4E5D-8FD5-DF44C51558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0669" y="3253977"/>
            <a:ext cx="4611804" cy="2677954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D19CC69-4446-4210-967D-2FDD7960E049}"/>
              </a:ext>
            </a:extLst>
          </p:cNvPr>
          <p:cNvSpPr txBox="1"/>
          <p:nvPr/>
        </p:nvSpPr>
        <p:spPr>
          <a:xfrm>
            <a:off x="-530704" y="4459004"/>
            <a:ext cx="18514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Review</a:t>
            </a:r>
            <a:endParaRPr lang="ko-KR" altLang="en-US" sz="140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02420E7-103A-4081-BDAE-26B3ECC5058B}"/>
              </a:ext>
            </a:extLst>
          </p:cNvPr>
          <p:cNvSpPr/>
          <p:nvPr/>
        </p:nvSpPr>
        <p:spPr>
          <a:xfrm>
            <a:off x="1608690" y="4004912"/>
            <a:ext cx="995009" cy="121596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CNN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화살표: 아래쪽 11">
            <a:extLst>
              <a:ext uri="{FF2B5EF4-FFF2-40B4-BE49-F238E27FC236}">
                <a16:creationId xmlns:a16="http://schemas.microsoft.com/office/drawing/2014/main" id="{B5729683-CD5D-47F2-8A67-E079AB3EEE52}"/>
              </a:ext>
            </a:extLst>
          </p:cNvPr>
          <p:cNvSpPr/>
          <p:nvPr/>
        </p:nvSpPr>
        <p:spPr>
          <a:xfrm rot="16200000">
            <a:off x="1289128" y="4497171"/>
            <a:ext cx="294724" cy="231446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화살표: 아래쪽 12">
            <a:extLst>
              <a:ext uri="{FF2B5EF4-FFF2-40B4-BE49-F238E27FC236}">
                <a16:creationId xmlns:a16="http://schemas.microsoft.com/office/drawing/2014/main" id="{222FD0BC-A4E1-425C-A992-57D5184A944A}"/>
              </a:ext>
            </a:extLst>
          </p:cNvPr>
          <p:cNvSpPr/>
          <p:nvPr/>
        </p:nvSpPr>
        <p:spPr>
          <a:xfrm rot="16200000">
            <a:off x="2673305" y="4497171"/>
            <a:ext cx="294724" cy="231446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A15E622-F0D1-4B52-B88D-366E19805521}"/>
              </a:ext>
            </a:extLst>
          </p:cNvPr>
          <p:cNvSpPr txBox="1"/>
          <p:nvPr/>
        </p:nvSpPr>
        <p:spPr>
          <a:xfrm>
            <a:off x="2891622" y="4150557"/>
            <a:ext cx="185147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Review embedding</a:t>
            </a:r>
          </a:p>
          <a:p>
            <a:pPr algn="ctr"/>
            <a:r>
              <a:rPr lang="en-US" altLang="ko-KR" sz="110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(user-based)</a:t>
            </a:r>
            <a:endParaRPr lang="ko-KR" altLang="en-US" sz="140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12C24BA-9484-4EF0-8099-5591FA83C612}"/>
              </a:ext>
            </a:extLst>
          </p:cNvPr>
          <p:cNvSpPr txBox="1"/>
          <p:nvPr/>
        </p:nvSpPr>
        <p:spPr>
          <a:xfrm>
            <a:off x="2891622" y="4643000"/>
            <a:ext cx="185147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Review embedding</a:t>
            </a:r>
          </a:p>
          <a:p>
            <a:pPr algn="ctr"/>
            <a:r>
              <a:rPr lang="en-US" altLang="ko-KR" sz="110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(item-based)</a:t>
            </a:r>
            <a:endParaRPr lang="ko-KR" altLang="en-US" sz="140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화살표: 아래쪽 17">
            <a:extLst>
              <a:ext uri="{FF2B5EF4-FFF2-40B4-BE49-F238E27FC236}">
                <a16:creationId xmlns:a16="http://schemas.microsoft.com/office/drawing/2014/main" id="{6822A7E4-2A26-4660-9A9A-8F9B73F2B05D}"/>
              </a:ext>
            </a:extLst>
          </p:cNvPr>
          <p:cNvSpPr/>
          <p:nvPr/>
        </p:nvSpPr>
        <p:spPr>
          <a:xfrm rot="16200000">
            <a:off x="4653406" y="4497171"/>
            <a:ext cx="294724" cy="231446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409D688-2B89-4E47-90B5-2FFAAAFBD9BD}"/>
              </a:ext>
            </a:extLst>
          </p:cNvPr>
          <p:cNvSpPr txBox="1"/>
          <p:nvPr/>
        </p:nvSpPr>
        <p:spPr>
          <a:xfrm>
            <a:off x="4054936" y="4459004"/>
            <a:ext cx="16161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Rating</a:t>
            </a:r>
            <a:endParaRPr lang="ko-KR" altLang="en-US" sz="140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748478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135;p32">
            <a:extLst>
              <a:ext uri="{FF2B5EF4-FFF2-40B4-BE49-F238E27FC236}">
                <a16:creationId xmlns:a16="http://schemas.microsoft.com/office/drawing/2014/main" id="{F567598E-736F-4DBC-B66A-AE741426C63C}"/>
              </a:ext>
            </a:extLst>
          </p:cNvPr>
          <p:cNvSpPr txBox="1"/>
          <p:nvPr/>
        </p:nvSpPr>
        <p:spPr>
          <a:xfrm>
            <a:off x="0" y="1093018"/>
            <a:ext cx="12191999" cy="56870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00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GNNs for matrix completion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Node-level GNN: It cannot reflect the interactions between the two graphs.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Graph-level GNN: The learning is confined to the subgraphs.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2</a:t>
            </a:r>
            <a:r>
              <a:rPr lang="en-US" altLang="ko-KR" sz="3600" b="1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. Related Work (cont’d)</a:t>
            </a:r>
            <a:endParaRPr lang="en-US" altLang="ko-KR" sz="3600" b="1" dirty="0">
              <a:solidFill>
                <a:schemeClr val="bg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EC33B3E-78DC-463E-BB0A-6ACFE84478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5031"/>
          <a:stretch/>
        </p:blipFill>
        <p:spPr>
          <a:xfrm>
            <a:off x="7023427" y="2729652"/>
            <a:ext cx="1832905" cy="3372333"/>
          </a:xfrm>
          <a:prstGeom prst="rect">
            <a:avLst/>
          </a:prstGeom>
        </p:spPr>
      </p:pic>
      <p:pic>
        <p:nvPicPr>
          <p:cNvPr id="77" name="그림 76">
            <a:extLst>
              <a:ext uri="{FF2B5EF4-FFF2-40B4-BE49-F238E27FC236}">
                <a16:creationId xmlns:a16="http://schemas.microsoft.com/office/drawing/2014/main" id="{7D2335C8-0425-41BE-94C3-25319973BEA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513"/>
          <a:stretch/>
        </p:blipFill>
        <p:spPr>
          <a:xfrm>
            <a:off x="1852462" y="2729653"/>
            <a:ext cx="3380118" cy="3372333"/>
          </a:xfrm>
          <a:prstGeom prst="rect">
            <a:avLst/>
          </a:prstGeom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7E49A80B-4484-47D1-B901-11F7FF59E8C6}"/>
              </a:ext>
            </a:extLst>
          </p:cNvPr>
          <p:cNvSpPr txBox="1"/>
          <p:nvPr/>
        </p:nvSpPr>
        <p:spPr>
          <a:xfrm>
            <a:off x="2113349" y="6102492"/>
            <a:ext cx="2858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&lt;Node-level GNN&gt;</a:t>
            </a:r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859D11B7-99F8-466A-8AA8-FE1CA1DB9567}"/>
              </a:ext>
            </a:extLst>
          </p:cNvPr>
          <p:cNvSpPr txBox="1"/>
          <p:nvPr/>
        </p:nvSpPr>
        <p:spPr>
          <a:xfrm>
            <a:off x="6510707" y="6102492"/>
            <a:ext cx="2858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&lt;Graph-level GNN&gt;</a:t>
            </a:r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A2F73AB0-D39C-40CF-AA25-A74B45B595A2}"/>
              </a:ext>
            </a:extLst>
          </p:cNvPr>
          <p:cNvSpPr txBox="1"/>
          <p:nvPr/>
        </p:nvSpPr>
        <p:spPr>
          <a:xfrm>
            <a:off x="3672965" y="6133270"/>
            <a:ext cx="28583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ex) GCMC</a:t>
            </a:r>
            <a:endParaRPr lang="ko-KR" altLang="en-US" sz="1400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C278CA09-838E-45F8-A75B-66592BF04C08}"/>
              </a:ext>
            </a:extLst>
          </p:cNvPr>
          <p:cNvSpPr txBox="1"/>
          <p:nvPr/>
        </p:nvSpPr>
        <p:spPr>
          <a:xfrm>
            <a:off x="8034921" y="6133270"/>
            <a:ext cx="28583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ex) IGMC</a:t>
            </a:r>
            <a:endParaRPr lang="ko-KR" altLang="en-US" sz="1400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6EF582B-0D47-472F-9BC5-8316A5A9B4F9}"/>
              </a:ext>
            </a:extLst>
          </p:cNvPr>
          <p:cNvSpPr txBox="1"/>
          <p:nvPr/>
        </p:nvSpPr>
        <p:spPr>
          <a:xfrm>
            <a:off x="940685" y="6557221"/>
            <a:ext cx="83229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Reference: [11] </a:t>
            </a: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Graph Convolutional Matrix Completion (KDD 2018)</a:t>
            </a:r>
            <a:endParaRPr lang="ko-KR" altLang="en-US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F06F740-0277-4CE5-842C-E51C04D35487}"/>
              </a:ext>
            </a:extLst>
          </p:cNvPr>
          <p:cNvSpPr txBox="1"/>
          <p:nvPr/>
        </p:nvSpPr>
        <p:spPr>
          <a:xfrm>
            <a:off x="5980385" y="6557222"/>
            <a:ext cx="58963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Reference: [12] Inductive Matrix Completion Based on Graph Neural Networks</a:t>
            </a: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 (</a:t>
            </a:r>
            <a:r>
              <a:rPr lang="en-US" altLang="ko-KR" sz="100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ICLR 2020)</a:t>
            </a:r>
            <a:endParaRPr lang="ko-KR" altLang="en-US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73769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135;p32">
            <a:extLst>
              <a:ext uri="{FF2B5EF4-FFF2-40B4-BE49-F238E27FC236}">
                <a16:creationId xmlns:a16="http://schemas.microsoft.com/office/drawing/2014/main" id="{F664AFF9-91EB-4358-8119-7EE83AA45FE1}"/>
              </a:ext>
            </a:extLst>
          </p:cNvPr>
          <p:cNvSpPr txBox="1"/>
          <p:nvPr/>
        </p:nvSpPr>
        <p:spPr>
          <a:xfrm>
            <a:off x="1" y="1093018"/>
            <a:ext cx="12191999" cy="5764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000" b="1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Graph Convolutional Matrix Completion</a:t>
            </a:r>
            <a:r>
              <a:rPr lang="en-US" altLang="ko-KR" sz="200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 (KDD 2018) </a:t>
            </a:r>
            <a:endParaRPr lang="en-US" altLang="ko-KR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In this paper, </a:t>
            </a:r>
            <a:r>
              <a:rPr lang="en-US" altLang="ko-KR" sz="160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Graph auto-encoder framework 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predicts the ratings by expressing the rating matrix in a </a:t>
            </a:r>
            <a:r>
              <a:rPr lang="en-US" altLang="ko-KR" sz="160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bipartite graph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.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Better performance than conventional collaborative filtering(CF) techniques.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Graph model : GCN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Characteristics</a:t>
            </a: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Node-level embedding</a:t>
            </a: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Side-information needed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2. Related Work (cont’d)</a:t>
            </a:r>
            <a:endParaRPr lang="en-US" altLang="ko-KR" sz="3600" b="1" dirty="0">
              <a:solidFill>
                <a:schemeClr val="bg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169BC40-56AA-4FB7-B875-6916BAACF937}"/>
              </a:ext>
            </a:extLst>
          </p:cNvPr>
          <p:cNvSpPr txBox="1"/>
          <p:nvPr/>
        </p:nvSpPr>
        <p:spPr>
          <a:xfrm>
            <a:off x="130628" y="6543039"/>
            <a:ext cx="83229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Reference: [11] </a:t>
            </a:r>
            <a:r>
              <a: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Graph Convolutional Matrix Completion (KDD 2018)</a:t>
            </a:r>
            <a:endParaRPr lang="ko-KR" altLang="en-US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49" name="그림 48">
            <a:extLst>
              <a:ext uri="{FF2B5EF4-FFF2-40B4-BE49-F238E27FC236}">
                <a16:creationId xmlns:a16="http://schemas.microsoft.com/office/drawing/2014/main" id="{8C93E405-6464-4B60-AF5B-290D746CF3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3778" y="3975509"/>
            <a:ext cx="6964443" cy="225720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952130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35;p32">
            <a:extLst>
              <a:ext uri="{FF2B5EF4-FFF2-40B4-BE49-F238E27FC236}">
                <a16:creationId xmlns:a16="http://schemas.microsoft.com/office/drawing/2014/main" id="{0E1050CC-8FD8-4952-9F45-F5C56F97EF4B}"/>
              </a:ext>
            </a:extLst>
          </p:cNvPr>
          <p:cNvSpPr txBox="1"/>
          <p:nvPr/>
        </p:nvSpPr>
        <p:spPr>
          <a:xfrm>
            <a:off x="1" y="1093018"/>
            <a:ext cx="12191999" cy="5764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Inductive</a:t>
            </a:r>
            <a:r>
              <a:rPr lang="ko-KR" altLang="en-US" sz="20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en-US" altLang="ko-KR" sz="20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Graph-based Matrix Completion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 (ICLR 2020) 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The model that </a:t>
            </a:r>
            <a:r>
              <a:rPr lang="en-US" altLang="ko-KR" sz="16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improved the shortcomings of GCMC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It is </a:t>
            </a:r>
            <a:r>
              <a:rPr lang="en-US" altLang="ko-KR" sz="16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the state-of-the-art model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 among rating inference models using bipartite graphs.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Characteristics</a:t>
            </a: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Subgraph-level embedding</a:t>
            </a: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No side-information (author: future work!)</a:t>
            </a: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2. Related Work (cont’d)</a:t>
            </a:r>
            <a:endParaRPr lang="en-US" altLang="ko-KR" sz="3600" b="1" dirty="0">
              <a:solidFill>
                <a:schemeClr val="bg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B9002EA-8D58-4681-882E-B068DCD6FD86}"/>
              </a:ext>
            </a:extLst>
          </p:cNvPr>
          <p:cNvSpPr txBox="1"/>
          <p:nvPr/>
        </p:nvSpPr>
        <p:spPr>
          <a:xfrm>
            <a:off x="130628" y="6543039"/>
            <a:ext cx="83229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Reference: [12] Inductive Matrix Completion Based on Graph Neural Networks</a:t>
            </a:r>
            <a:r>
              <a: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 (</a:t>
            </a:r>
            <a:r>
              <a:rPr lang="en-US" altLang="ko-KR" sz="110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ICLR 2020)</a:t>
            </a:r>
            <a:endParaRPr lang="ko-KR" altLang="en-US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149" name="그룹 148">
            <a:extLst>
              <a:ext uri="{FF2B5EF4-FFF2-40B4-BE49-F238E27FC236}">
                <a16:creationId xmlns:a16="http://schemas.microsoft.com/office/drawing/2014/main" id="{2009DCDA-2C3C-4F94-8437-B19B25209E77}"/>
              </a:ext>
            </a:extLst>
          </p:cNvPr>
          <p:cNvGrpSpPr/>
          <p:nvPr/>
        </p:nvGrpSpPr>
        <p:grpSpPr>
          <a:xfrm>
            <a:off x="4206107" y="4385097"/>
            <a:ext cx="2095339" cy="1668097"/>
            <a:chOff x="695325" y="1155666"/>
            <a:chExt cx="2095339" cy="1668097"/>
          </a:xfrm>
        </p:grpSpPr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FF58D03E-3E21-47C0-B51C-B2101EBE8948}"/>
                </a:ext>
              </a:extLst>
            </p:cNvPr>
            <p:cNvSpPr txBox="1"/>
            <p:nvPr/>
          </p:nvSpPr>
          <p:spPr>
            <a:xfrm>
              <a:off x="695325" y="1155666"/>
              <a:ext cx="926173" cy="2080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atin typeface="Times New Roman" panose="02020603050405020304" pitchFamily="18" charset="0"/>
                  <a:cs typeface="Times New Roman" panose="02020603050405020304" pitchFamily="18" charset="0"/>
                </a:rPr>
                <a:t>Users</a:t>
              </a:r>
              <a:endParaRPr lang="ko-KR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51" name="그룹 150">
              <a:extLst>
                <a:ext uri="{FF2B5EF4-FFF2-40B4-BE49-F238E27FC236}">
                  <a16:creationId xmlns:a16="http://schemas.microsoft.com/office/drawing/2014/main" id="{00EFD75D-784C-486E-8F37-56CC54370D89}"/>
                </a:ext>
              </a:extLst>
            </p:cNvPr>
            <p:cNvGrpSpPr/>
            <p:nvPr/>
          </p:nvGrpSpPr>
          <p:grpSpPr>
            <a:xfrm>
              <a:off x="1026402" y="1155666"/>
              <a:ext cx="1764262" cy="1668097"/>
              <a:chOff x="1026402" y="1155666"/>
              <a:chExt cx="1764262" cy="1668097"/>
            </a:xfrm>
          </p:grpSpPr>
          <p:sp>
            <p:nvSpPr>
              <p:cNvPr id="152" name="타원 151">
                <a:extLst>
                  <a:ext uri="{FF2B5EF4-FFF2-40B4-BE49-F238E27FC236}">
                    <a16:creationId xmlns:a16="http://schemas.microsoft.com/office/drawing/2014/main" id="{A13BD3D8-EFDA-4911-B2D1-A947A5B6ED33}"/>
                  </a:ext>
                </a:extLst>
              </p:cNvPr>
              <p:cNvSpPr/>
              <p:nvPr/>
            </p:nvSpPr>
            <p:spPr>
              <a:xfrm>
                <a:off x="1026402" y="1363884"/>
                <a:ext cx="264021" cy="264021"/>
              </a:xfrm>
              <a:prstGeom prst="ellipse">
                <a:avLst/>
              </a:prstGeom>
              <a:noFill/>
              <a:ln w="19050">
                <a:solidFill>
                  <a:srgbClr val="4472C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53" name="타원 152">
                <a:extLst>
                  <a:ext uri="{FF2B5EF4-FFF2-40B4-BE49-F238E27FC236}">
                    <a16:creationId xmlns:a16="http://schemas.microsoft.com/office/drawing/2014/main" id="{BA982000-CB1B-42DD-A232-6445B470C693}"/>
                  </a:ext>
                </a:extLst>
              </p:cNvPr>
              <p:cNvSpPr/>
              <p:nvPr/>
            </p:nvSpPr>
            <p:spPr>
              <a:xfrm>
                <a:off x="1026402" y="1959867"/>
                <a:ext cx="264021" cy="264021"/>
              </a:xfrm>
              <a:prstGeom prst="ellipse">
                <a:avLst/>
              </a:prstGeom>
              <a:solidFill>
                <a:srgbClr val="4472C4"/>
              </a:solidFill>
              <a:ln w="19050">
                <a:solidFill>
                  <a:srgbClr val="4472C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54" name="타원 153">
                <a:extLst>
                  <a:ext uri="{FF2B5EF4-FFF2-40B4-BE49-F238E27FC236}">
                    <a16:creationId xmlns:a16="http://schemas.microsoft.com/office/drawing/2014/main" id="{AAE8FD22-22AA-4956-B5F9-196B1580F9D1}"/>
                  </a:ext>
                </a:extLst>
              </p:cNvPr>
              <p:cNvSpPr/>
              <p:nvPr/>
            </p:nvSpPr>
            <p:spPr>
              <a:xfrm>
                <a:off x="1026402" y="2559742"/>
                <a:ext cx="264021" cy="264021"/>
              </a:xfrm>
              <a:prstGeom prst="ellipse">
                <a:avLst/>
              </a:prstGeom>
              <a:noFill/>
              <a:ln w="19050">
                <a:solidFill>
                  <a:srgbClr val="4472C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55" name="타원 154">
                <a:extLst>
                  <a:ext uri="{FF2B5EF4-FFF2-40B4-BE49-F238E27FC236}">
                    <a16:creationId xmlns:a16="http://schemas.microsoft.com/office/drawing/2014/main" id="{150BF432-6FEC-4A2D-A783-84DF31868121}"/>
                  </a:ext>
                </a:extLst>
              </p:cNvPr>
              <p:cNvSpPr/>
              <p:nvPr/>
            </p:nvSpPr>
            <p:spPr>
              <a:xfrm>
                <a:off x="2195567" y="1363884"/>
                <a:ext cx="264021" cy="264021"/>
              </a:xfrm>
              <a:prstGeom prst="ellipse">
                <a:avLst/>
              </a:prstGeom>
              <a:noFill/>
              <a:ln w="1905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56" name="타원 155">
                <a:extLst>
                  <a:ext uri="{FF2B5EF4-FFF2-40B4-BE49-F238E27FC236}">
                    <a16:creationId xmlns:a16="http://schemas.microsoft.com/office/drawing/2014/main" id="{DDC29065-7455-4753-83FF-9634458E088D}"/>
                  </a:ext>
                </a:extLst>
              </p:cNvPr>
              <p:cNvSpPr/>
              <p:nvPr/>
            </p:nvSpPr>
            <p:spPr>
              <a:xfrm>
                <a:off x="2195567" y="1959867"/>
                <a:ext cx="264021" cy="264021"/>
              </a:xfrm>
              <a:prstGeom prst="ellipse">
                <a:avLst/>
              </a:prstGeom>
              <a:solidFill>
                <a:srgbClr val="7030A0"/>
              </a:solidFill>
              <a:ln w="1905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57" name="타원 156">
                <a:extLst>
                  <a:ext uri="{FF2B5EF4-FFF2-40B4-BE49-F238E27FC236}">
                    <a16:creationId xmlns:a16="http://schemas.microsoft.com/office/drawing/2014/main" id="{AEE3E0A8-B96F-4EB5-8688-3B59FAFA0C63}"/>
                  </a:ext>
                </a:extLst>
              </p:cNvPr>
              <p:cNvSpPr/>
              <p:nvPr/>
            </p:nvSpPr>
            <p:spPr>
              <a:xfrm>
                <a:off x="2195567" y="2559742"/>
                <a:ext cx="264021" cy="264021"/>
              </a:xfrm>
              <a:prstGeom prst="ellipse">
                <a:avLst/>
              </a:prstGeom>
              <a:noFill/>
              <a:ln w="1905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cxnSp>
            <p:nvCxnSpPr>
              <p:cNvPr id="158" name="직선 연결선 157">
                <a:extLst>
                  <a:ext uri="{FF2B5EF4-FFF2-40B4-BE49-F238E27FC236}">
                    <a16:creationId xmlns:a16="http://schemas.microsoft.com/office/drawing/2014/main" id="{F484D09D-2B1B-4FD8-81BB-42B5D0E81D4B}"/>
                  </a:ext>
                </a:extLst>
              </p:cNvPr>
              <p:cNvCxnSpPr>
                <a:stCxn id="152" idx="6"/>
                <a:endCxn id="155" idx="2"/>
              </p:cNvCxnSpPr>
              <p:nvPr/>
            </p:nvCxnSpPr>
            <p:spPr>
              <a:xfrm>
                <a:off x="1290423" y="1495895"/>
                <a:ext cx="905145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직선 연결선 158">
                <a:extLst>
                  <a:ext uri="{FF2B5EF4-FFF2-40B4-BE49-F238E27FC236}">
                    <a16:creationId xmlns:a16="http://schemas.microsoft.com/office/drawing/2014/main" id="{5D6883E4-8C74-40B9-B46D-38618E395773}"/>
                  </a:ext>
                </a:extLst>
              </p:cNvPr>
              <p:cNvCxnSpPr>
                <a:cxnSpLocks/>
                <a:stCxn id="153" idx="6"/>
                <a:endCxn id="155" idx="2"/>
              </p:cNvCxnSpPr>
              <p:nvPr/>
            </p:nvCxnSpPr>
            <p:spPr>
              <a:xfrm flipV="1">
                <a:off x="1290423" y="1495895"/>
                <a:ext cx="905145" cy="59598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직선 연결선 159">
                <a:extLst>
                  <a:ext uri="{FF2B5EF4-FFF2-40B4-BE49-F238E27FC236}">
                    <a16:creationId xmlns:a16="http://schemas.microsoft.com/office/drawing/2014/main" id="{C35904C7-A297-4BE2-8CF4-AE3AE970839A}"/>
                  </a:ext>
                </a:extLst>
              </p:cNvPr>
              <p:cNvCxnSpPr>
                <a:cxnSpLocks/>
                <a:stCxn id="154" idx="6"/>
                <a:endCxn id="156" idx="2"/>
              </p:cNvCxnSpPr>
              <p:nvPr/>
            </p:nvCxnSpPr>
            <p:spPr>
              <a:xfrm flipV="1">
                <a:off x="1290423" y="2091878"/>
                <a:ext cx="905145" cy="599875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직선 연결선 160">
                <a:extLst>
                  <a:ext uri="{FF2B5EF4-FFF2-40B4-BE49-F238E27FC236}">
                    <a16:creationId xmlns:a16="http://schemas.microsoft.com/office/drawing/2014/main" id="{6CA83E57-0CD4-4BBF-932F-5E8D53A008A8}"/>
                  </a:ext>
                </a:extLst>
              </p:cNvPr>
              <p:cNvCxnSpPr>
                <a:cxnSpLocks/>
                <a:stCxn id="157" idx="2"/>
                <a:endCxn id="153" idx="6"/>
              </p:cNvCxnSpPr>
              <p:nvPr/>
            </p:nvCxnSpPr>
            <p:spPr>
              <a:xfrm flipH="1" flipV="1">
                <a:off x="1290423" y="2091878"/>
                <a:ext cx="905145" cy="599875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직선 연결선 161">
                <a:extLst>
                  <a:ext uri="{FF2B5EF4-FFF2-40B4-BE49-F238E27FC236}">
                    <a16:creationId xmlns:a16="http://schemas.microsoft.com/office/drawing/2014/main" id="{874BB37E-EF8F-4704-AE00-4BDB039A5C6A}"/>
                  </a:ext>
                </a:extLst>
              </p:cNvPr>
              <p:cNvCxnSpPr>
                <a:cxnSpLocks/>
                <a:stCxn id="157" idx="2"/>
                <a:endCxn id="154" idx="6"/>
              </p:cNvCxnSpPr>
              <p:nvPr/>
            </p:nvCxnSpPr>
            <p:spPr>
              <a:xfrm flipH="1">
                <a:off x="1290423" y="2691753"/>
                <a:ext cx="905145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직선 연결선 162">
                <a:extLst>
                  <a:ext uri="{FF2B5EF4-FFF2-40B4-BE49-F238E27FC236}">
                    <a16:creationId xmlns:a16="http://schemas.microsoft.com/office/drawing/2014/main" id="{CF3D277C-3DD9-4E36-B6A6-B231F949B8BD}"/>
                  </a:ext>
                </a:extLst>
              </p:cNvPr>
              <p:cNvCxnSpPr>
                <a:cxnSpLocks/>
                <a:stCxn id="152" idx="6"/>
                <a:endCxn id="156" idx="2"/>
              </p:cNvCxnSpPr>
              <p:nvPr/>
            </p:nvCxnSpPr>
            <p:spPr>
              <a:xfrm>
                <a:off x="1290423" y="1495895"/>
                <a:ext cx="905145" cy="59598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직선 연결선 163">
                <a:extLst>
                  <a:ext uri="{FF2B5EF4-FFF2-40B4-BE49-F238E27FC236}">
                    <a16:creationId xmlns:a16="http://schemas.microsoft.com/office/drawing/2014/main" id="{DBE30D66-5B1C-4E58-BC10-A1B17DE34743}"/>
                  </a:ext>
                </a:extLst>
              </p:cNvPr>
              <p:cNvCxnSpPr>
                <a:cxnSpLocks/>
                <a:stCxn id="153" idx="6"/>
                <a:endCxn id="156" idx="2"/>
              </p:cNvCxnSpPr>
              <p:nvPr/>
            </p:nvCxnSpPr>
            <p:spPr>
              <a:xfrm>
                <a:off x="1290423" y="2091878"/>
                <a:ext cx="905145" cy="0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5" name="직사각형 164">
                <a:extLst>
                  <a:ext uri="{FF2B5EF4-FFF2-40B4-BE49-F238E27FC236}">
                    <a16:creationId xmlns:a16="http://schemas.microsoft.com/office/drawing/2014/main" id="{83A53471-86B0-4025-90F8-4DF65E888DF3}"/>
                  </a:ext>
                </a:extLst>
              </p:cNvPr>
              <p:cNvSpPr/>
              <p:nvPr/>
            </p:nvSpPr>
            <p:spPr>
              <a:xfrm>
                <a:off x="1644313" y="1397212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6" name="직사각형 165">
                <a:extLst>
                  <a:ext uri="{FF2B5EF4-FFF2-40B4-BE49-F238E27FC236}">
                    <a16:creationId xmlns:a16="http://schemas.microsoft.com/office/drawing/2014/main" id="{B13512CE-FBAC-4BCE-9405-1B7C06B72DA4}"/>
                  </a:ext>
                </a:extLst>
              </p:cNvPr>
              <p:cNvSpPr/>
              <p:nvPr/>
            </p:nvSpPr>
            <p:spPr>
              <a:xfrm>
                <a:off x="1413982" y="1817589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8" name="직사각형 167">
                <a:extLst>
                  <a:ext uri="{FF2B5EF4-FFF2-40B4-BE49-F238E27FC236}">
                    <a16:creationId xmlns:a16="http://schemas.microsoft.com/office/drawing/2014/main" id="{C99F7F03-3B3D-406D-9F72-A9DDE3B976AA}"/>
                  </a:ext>
                </a:extLst>
              </p:cNvPr>
              <p:cNvSpPr/>
              <p:nvPr/>
            </p:nvSpPr>
            <p:spPr>
              <a:xfrm>
                <a:off x="1874644" y="1817589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9" name="직사각형 168">
                <a:extLst>
                  <a:ext uri="{FF2B5EF4-FFF2-40B4-BE49-F238E27FC236}">
                    <a16:creationId xmlns:a16="http://schemas.microsoft.com/office/drawing/2014/main" id="{21BE0B3E-8BED-4A25-B624-F1FCA689ABD4}"/>
                  </a:ext>
                </a:extLst>
              </p:cNvPr>
              <p:cNvSpPr/>
              <p:nvPr/>
            </p:nvSpPr>
            <p:spPr>
              <a:xfrm>
                <a:off x="1413982" y="2183307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0" name="직사각형 169">
                <a:extLst>
                  <a:ext uri="{FF2B5EF4-FFF2-40B4-BE49-F238E27FC236}">
                    <a16:creationId xmlns:a16="http://schemas.microsoft.com/office/drawing/2014/main" id="{B891E77A-A86F-4DEE-BFA2-980D55BE8C42}"/>
                  </a:ext>
                </a:extLst>
              </p:cNvPr>
              <p:cNvSpPr/>
              <p:nvPr/>
            </p:nvSpPr>
            <p:spPr>
              <a:xfrm>
                <a:off x="1874644" y="2183307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1" name="직사각형 170">
                <a:extLst>
                  <a:ext uri="{FF2B5EF4-FFF2-40B4-BE49-F238E27FC236}">
                    <a16:creationId xmlns:a16="http://schemas.microsoft.com/office/drawing/2014/main" id="{A3451CAA-442A-4DA3-8464-DE89AE8FD54E}"/>
                  </a:ext>
                </a:extLst>
              </p:cNvPr>
              <p:cNvSpPr/>
              <p:nvPr/>
            </p:nvSpPr>
            <p:spPr>
              <a:xfrm>
                <a:off x="1644313" y="2596430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2" name="직사각형 171">
                <a:extLst>
                  <a:ext uri="{FF2B5EF4-FFF2-40B4-BE49-F238E27FC236}">
                    <a16:creationId xmlns:a16="http://schemas.microsoft.com/office/drawing/2014/main" id="{07541C81-E330-4EE1-BC66-338471231B94}"/>
                  </a:ext>
                </a:extLst>
              </p:cNvPr>
              <p:cNvSpPr/>
              <p:nvPr/>
            </p:nvSpPr>
            <p:spPr>
              <a:xfrm>
                <a:off x="1644313" y="1994386"/>
                <a:ext cx="182860" cy="182860"/>
              </a:xfrm>
              <a:prstGeom prst="rect">
                <a:avLst/>
              </a:prstGeom>
              <a:solidFill>
                <a:srgbClr val="00B05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?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3" name="TextBox 172">
                <a:extLst>
                  <a:ext uri="{FF2B5EF4-FFF2-40B4-BE49-F238E27FC236}">
                    <a16:creationId xmlns:a16="http://schemas.microsoft.com/office/drawing/2014/main" id="{F4C4893F-BBCC-4606-AF6C-CFA89E2E6755}"/>
                  </a:ext>
                </a:extLst>
              </p:cNvPr>
              <p:cNvSpPr txBox="1"/>
              <p:nvPr/>
            </p:nvSpPr>
            <p:spPr>
              <a:xfrm>
                <a:off x="1864491" y="1155666"/>
                <a:ext cx="926173" cy="2080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05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Items</a:t>
                </a:r>
                <a:endParaRPr lang="ko-KR" altLang="en-US" sz="105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4" name="TextBox 173">
                <a:extLst>
                  <a:ext uri="{FF2B5EF4-FFF2-40B4-BE49-F238E27FC236}">
                    <a16:creationId xmlns:a16="http://schemas.microsoft.com/office/drawing/2014/main" id="{896BDBDB-D32F-42A5-912E-C5BE91FBA241}"/>
                  </a:ext>
                </a:extLst>
              </p:cNvPr>
              <p:cNvSpPr txBox="1"/>
              <p:nvPr/>
            </p:nvSpPr>
            <p:spPr>
              <a:xfrm>
                <a:off x="1280908" y="1155666"/>
                <a:ext cx="926173" cy="2080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05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Rating</a:t>
                </a:r>
                <a:endParaRPr lang="ko-KR" altLang="en-US" sz="105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175" name="그룹 174">
            <a:extLst>
              <a:ext uri="{FF2B5EF4-FFF2-40B4-BE49-F238E27FC236}">
                <a16:creationId xmlns:a16="http://schemas.microsoft.com/office/drawing/2014/main" id="{98D25508-4ED8-4031-B72A-7B03C11C23BB}"/>
              </a:ext>
            </a:extLst>
          </p:cNvPr>
          <p:cNvGrpSpPr/>
          <p:nvPr/>
        </p:nvGrpSpPr>
        <p:grpSpPr>
          <a:xfrm>
            <a:off x="7134111" y="4342690"/>
            <a:ext cx="1581388" cy="1710504"/>
            <a:chOff x="4094103" y="3332917"/>
            <a:chExt cx="1581388" cy="1710504"/>
          </a:xfrm>
        </p:grpSpPr>
        <p:grpSp>
          <p:nvGrpSpPr>
            <p:cNvPr id="176" name="그룹 175">
              <a:extLst>
                <a:ext uri="{FF2B5EF4-FFF2-40B4-BE49-F238E27FC236}">
                  <a16:creationId xmlns:a16="http://schemas.microsoft.com/office/drawing/2014/main" id="{091E3AD8-F1F2-4748-8841-9B5950475DB8}"/>
                </a:ext>
              </a:extLst>
            </p:cNvPr>
            <p:cNvGrpSpPr/>
            <p:nvPr/>
          </p:nvGrpSpPr>
          <p:grpSpPr>
            <a:xfrm rot="5400000">
              <a:off x="4273508" y="4262985"/>
              <a:ext cx="1222578" cy="338294"/>
              <a:chOff x="4206426" y="1892765"/>
              <a:chExt cx="1222578" cy="338294"/>
            </a:xfrm>
          </p:grpSpPr>
          <p:sp>
            <p:nvSpPr>
              <p:cNvPr id="178" name="사각형: 둥근 모서리 177">
                <a:extLst>
                  <a:ext uri="{FF2B5EF4-FFF2-40B4-BE49-F238E27FC236}">
                    <a16:creationId xmlns:a16="http://schemas.microsoft.com/office/drawing/2014/main" id="{D70083C8-7638-4ACB-933B-36D3543E6F03}"/>
                  </a:ext>
                </a:extLst>
              </p:cNvPr>
              <p:cNvSpPr/>
              <p:nvPr/>
            </p:nvSpPr>
            <p:spPr>
              <a:xfrm>
                <a:off x="4206426" y="1892765"/>
                <a:ext cx="1222578" cy="338294"/>
              </a:xfrm>
              <a:prstGeom prst="roundRect">
                <a:avLst>
                  <a:gd name="adj" fmla="val 50000"/>
                </a:avLst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9" name="타원 178">
                <a:extLst>
                  <a:ext uri="{FF2B5EF4-FFF2-40B4-BE49-F238E27FC236}">
                    <a16:creationId xmlns:a16="http://schemas.microsoft.com/office/drawing/2014/main" id="{2B7AF348-FD94-4EDB-B8B8-C51D0E9E5394}"/>
                  </a:ext>
                </a:extLst>
              </p:cNvPr>
              <p:cNvSpPr/>
              <p:nvPr/>
            </p:nvSpPr>
            <p:spPr>
              <a:xfrm>
                <a:off x="4297440" y="1969421"/>
                <a:ext cx="169141" cy="169141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0" name="타원 179">
                <a:extLst>
                  <a:ext uri="{FF2B5EF4-FFF2-40B4-BE49-F238E27FC236}">
                    <a16:creationId xmlns:a16="http://schemas.microsoft.com/office/drawing/2014/main" id="{CA73B328-1EBD-4872-9D0A-EEE46ABCAC1F}"/>
                  </a:ext>
                </a:extLst>
              </p:cNvPr>
              <p:cNvSpPr/>
              <p:nvPr/>
            </p:nvSpPr>
            <p:spPr>
              <a:xfrm>
                <a:off x="4515202" y="1969421"/>
                <a:ext cx="169141" cy="169141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1" name="타원 180">
                <a:extLst>
                  <a:ext uri="{FF2B5EF4-FFF2-40B4-BE49-F238E27FC236}">
                    <a16:creationId xmlns:a16="http://schemas.microsoft.com/office/drawing/2014/main" id="{4B633967-FDC7-4A58-A97E-1C15BAB1F28B}"/>
                  </a:ext>
                </a:extLst>
              </p:cNvPr>
              <p:cNvSpPr/>
              <p:nvPr/>
            </p:nvSpPr>
            <p:spPr>
              <a:xfrm>
                <a:off x="4732964" y="1969421"/>
                <a:ext cx="169141" cy="169141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2" name="타원 181">
                <a:extLst>
                  <a:ext uri="{FF2B5EF4-FFF2-40B4-BE49-F238E27FC236}">
                    <a16:creationId xmlns:a16="http://schemas.microsoft.com/office/drawing/2014/main" id="{2BC7B8B2-BACB-4891-B658-6467374EB7EB}"/>
                  </a:ext>
                </a:extLst>
              </p:cNvPr>
              <p:cNvSpPr/>
              <p:nvPr/>
            </p:nvSpPr>
            <p:spPr>
              <a:xfrm>
                <a:off x="4955559" y="1969421"/>
                <a:ext cx="169141" cy="169141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3" name="타원 182">
                <a:extLst>
                  <a:ext uri="{FF2B5EF4-FFF2-40B4-BE49-F238E27FC236}">
                    <a16:creationId xmlns:a16="http://schemas.microsoft.com/office/drawing/2014/main" id="{BDE46720-381B-4AA3-B87F-84D541637D40}"/>
                  </a:ext>
                </a:extLst>
              </p:cNvPr>
              <p:cNvSpPr/>
              <p:nvPr/>
            </p:nvSpPr>
            <p:spPr>
              <a:xfrm>
                <a:off x="5176576" y="1969421"/>
                <a:ext cx="169141" cy="169141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79901AD3-118A-4B7A-AA92-D02BFD6773C7}"/>
                </a:ext>
              </a:extLst>
            </p:cNvPr>
            <p:cNvSpPr txBox="1"/>
            <p:nvPr/>
          </p:nvSpPr>
          <p:spPr>
            <a:xfrm>
              <a:off x="4094103" y="3332917"/>
              <a:ext cx="158138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>
                  <a:latin typeface="Times New Roman" panose="02020603050405020304" pitchFamily="18" charset="0"/>
                  <a:ea typeface="나눔스퀘어 Bold" panose="020B0600000101010101" pitchFamily="50" charset="-127"/>
                  <a:cs typeface="Times New Roman" panose="02020603050405020304" pitchFamily="18" charset="0"/>
                </a:rPr>
                <a:t>Subgraph</a:t>
              </a:r>
            </a:p>
            <a:p>
              <a:pPr algn="ctr"/>
              <a:r>
                <a:rPr lang="en-US" altLang="ko-KR" sz="1400">
                  <a:latin typeface="Times New Roman" panose="02020603050405020304" pitchFamily="18" charset="0"/>
                  <a:ea typeface="나눔스퀘어 Bold" panose="020B0600000101010101" pitchFamily="50" charset="-127"/>
                  <a:cs typeface="Times New Roman" panose="02020603050405020304" pitchFamily="18" charset="0"/>
                </a:rPr>
                <a:t>Embedding</a:t>
              </a:r>
              <a:endParaRPr lang="ko-KR" altLang="en-US" sz="1400" dirty="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endParaRPr>
            </a:p>
          </p:txBody>
        </p:sp>
      </p:grpSp>
      <p:pic>
        <p:nvPicPr>
          <p:cNvPr id="184" name="그림 183">
            <a:extLst>
              <a:ext uri="{FF2B5EF4-FFF2-40B4-BE49-F238E27FC236}">
                <a16:creationId xmlns:a16="http://schemas.microsoft.com/office/drawing/2014/main" id="{2400203F-0C5C-44F6-935F-068C53B321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668" r="66948" b="14384"/>
          <a:stretch/>
        </p:blipFill>
        <p:spPr>
          <a:xfrm>
            <a:off x="515918" y="4173869"/>
            <a:ext cx="2500367" cy="2149841"/>
          </a:xfrm>
          <a:prstGeom prst="rect">
            <a:avLst/>
          </a:prstGeom>
          <a:ln w="28575">
            <a:noFill/>
          </a:ln>
        </p:spPr>
      </p:pic>
      <p:sp>
        <p:nvSpPr>
          <p:cNvPr id="185" name="화살표: 오른쪽 184">
            <a:extLst>
              <a:ext uri="{FF2B5EF4-FFF2-40B4-BE49-F238E27FC236}">
                <a16:creationId xmlns:a16="http://schemas.microsoft.com/office/drawing/2014/main" id="{4F512A1C-A963-42F0-A76C-D4B576BDD3EC}"/>
              </a:ext>
            </a:extLst>
          </p:cNvPr>
          <p:cNvSpPr/>
          <p:nvPr/>
        </p:nvSpPr>
        <p:spPr>
          <a:xfrm>
            <a:off x="3365082" y="5130639"/>
            <a:ext cx="724747" cy="355787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6" name="화살표: 오른쪽 185">
            <a:extLst>
              <a:ext uri="{FF2B5EF4-FFF2-40B4-BE49-F238E27FC236}">
                <a16:creationId xmlns:a16="http://schemas.microsoft.com/office/drawing/2014/main" id="{9FED73E4-8798-47C9-8D77-E448315BEF91}"/>
              </a:ext>
            </a:extLst>
          </p:cNvPr>
          <p:cNvSpPr/>
          <p:nvPr/>
        </p:nvSpPr>
        <p:spPr>
          <a:xfrm>
            <a:off x="6470330" y="5130639"/>
            <a:ext cx="724747" cy="355787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7" name="화살표: 오른쪽 186">
            <a:extLst>
              <a:ext uri="{FF2B5EF4-FFF2-40B4-BE49-F238E27FC236}">
                <a16:creationId xmlns:a16="http://schemas.microsoft.com/office/drawing/2014/main" id="{155E5060-26C4-40B6-B3D9-9A4A196F6ABF}"/>
              </a:ext>
            </a:extLst>
          </p:cNvPr>
          <p:cNvSpPr/>
          <p:nvPr/>
        </p:nvSpPr>
        <p:spPr>
          <a:xfrm>
            <a:off x="8720672" y="5130639"/>
            <a:ext cx="724747" cy="355787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8" name="그룹 187">
            <a:extLst>
              <a:ext uri="{FF2B5EF4-FFF2-40B4-BE49-F238E27FC236}">
                <a16:creationId xmlns:a16="http://schemas.microsoft.com/office/drawing/2014/main" id="{92A61CEC-1BEE-44B8-88CA-36DA9B19B156}"/>
              </a:ext>
            </a:extLst>
          </p:cNvPr>
          <p:cNvGrpSpPr/>
          <p:nvPr/>
        </p:nvGrpSpPr>
        <p:grpSpPr>
          <a:xfrm>
            <a:off x="9673189" y="4385097"/>
            <a:ext cx="2095339" cy="1668097"/>
            <a:chOff x="695325" y="1155666"/>
            <a:chExt cx="2095339" cy="1668097"/>
          </a:xfrm>
        </p:grpSpPr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5F187CF3-7171-4517-83BD-532D03AF22CD}"/>
                </a:ext>
              </a:extLst>
            </p:cNvPr>
            <p:cNvSpPr txBox="1"/>
            <p:nvPr/>
          </p:nvSpPr>
          <p:spPr>
            <a:xfrm>
              <a:off x="695325" y="1155666"/>
              <a:ext cx="926173" cy="2080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atin typeface="Times New Roman" panose="02020603050405020304" pitchFamily="18" charset="0"/>
                  <a:cs typeface="Times New Roman" panose="02020603050405020304" pitchFamily="18" charset="0"/>
                </a:rPr>
                <a:t>Users</a:t>
              </a:r>
              <a:endParaRPr lang="ko-KR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90" name="그룹 189">
              <a:extLst>
                <a:ext uri="{FF2B5EF4-FFF2-40B4-BE49-F238E27FC236}">
                  <a16:creationId xmlns:a16="http://schemas.microsoft.com/office/drawing/2014/main" id="{40DD10BA-1183-46FB-939A-7C985EC3D82B}"/>
                </a:ext>
              </a:extLst>
            </p:cNvPr>
            <p:cNvGrpSpPr/>
            <p:nvPr/>
          </p:nvGrpSpPr>
          <p:grpSpPr>
            <a:xfrm>
              <a:off x="1026402" y="1155666"/>
              <a:ext cx="1764262" cy="1668097"/>
              <a:chOff x="1026402" y="1155666"/>
              <a:chExt cx="1764262" cy="1668097"/>
            </a:xfrm>
          </p:grpSpPr>
          <p:sp>
            <p:nvSpPr>
              <p:cNvPr id="191" name="타원 190">
                <a:extLst>
                  <a:ext uri="{FF2B5EF4-FFF2-40B4-BE49-F238E27FC236}">
                    <a16:creationId xmlns:a16="http://schemas.microsoft.com/office/drawing/2014/main" id="{54C114B7-9B49-4804-9D14-5167637C2065}"/>
                  </a:ext>
                </a:extLst>
              </p:cNvPr>
              <p:cNvSpPr/>
              <p:nvPr/>
            </p:nvSpPr>
            <p:spPr>
              <a:xfrm>
                <a:off x="1026402" y="1363884"/>
                <a:ext cx="264021" cy="264021"/>
              </a:xfrm>
              <a:prstGeom prst="ellipse">
                <a:avLst/>
              </a:prstGeom>
              <a:noFill/>
              <a:ln w="19050">
                <a:solidFill>
                  <a:srgbClr val="4472C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92" name="타원 191">
                <a:extLst>
                  <a:ext uri="{FF2B5EF4-FFF2-40B4-BE49-F238E27FC236}">
                    <a16:creationId xmlns:a16="http://schemas.microsoft.com/office/drawing/2014/main" id="{299A9F5B-1CA3-4EBE-A9EB-7CA7C12230CB}"/>
                  </a:ext>
                </a:extLst>
              </p:cNvPr>
              <p:cNvSpPr/>
              <p:nvPr/>
            </p:nvSpPr>
            <p:spPr>
              <a:xfrm>
                <a:off x="1026402" y="1959867"/>
                <a:ext cx="264021" cy="264021"/>
              </a:xfrm>
              <a:prstGeom prst="ellipse">
                <a:avLst/>
              </a:prstGeom>
              <a:solidFill>
                <a:srgbClr val="4472C4"/>
              </a:solidFill>
              <a:ln w="19050">
                <a:solidFill>
                  <a:srgbClr val="4472C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93" name="타원 192">
                <a:extLst>
                  <a:ext uri="{FF2B5EF4-FFF2-40B4-BE49-F238E27FC236}">
                    <a16:creationId xmlns:a16="http://schemas.microsoft.com/office/drawing/2014/main" id="{00DD2CCE-0CA4-46B8-8A57-4FB78BD0D2D5}"/>
                  </a:ext>
                </a:extLst>
              </p:cNvPr>
              <p:cNvSpPr/>
              <p:nvPr/>
            </p:nvSpPr>
            <p:spPr>
              <a:xfrm>
                <a:off x="1026402" y="2559742"/>
                <a:ext cx="264021" cy="264021"/>
              </a:xfrm>
              <a:prstGeom prst="ellipse">
                <a:avLst/>
              </a:prstGeom>
              <a:noFill/>
              <a:ln w="19050">
                <a:solidFill>
                  <a:srgbClr val="4472C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94" name="타원 193">
                <a:extLst>
                  <a:ext uri="{FF2B5EF4-FFF2-40B4-BE49-F238E27FC236}">
                    <a16:creationId xmlns:a16="http://schemas.microsoft.com/office/drawing/2014/main" id="{74B698C2-5384-420D-9978-4672B9C65D4D}"/>
                  </a:ext>
                </a:extLst>
              </p:cNvPr>
              <p:cNvSpPr/>
              <p:nvPr/>
            </p:nvSpPr>
            <p:spPr>
              <a:xfrm>
                <a:off x="2195567" y="1363884"/>
                <a:ext cx="264021" cy="264021"/>
              </a:xfrm>
              <a:prstGeom prst="ellipse">
                <a:avLst/>
              </a:prstGeom>
              <a:noFill/>
              <a:ln w="1905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95" name="타원 194">
                <a:extLst>
                  <a:ext uri="{FF2B5EF4-FFF2-40B4-BE49-F238E27FC236}">
                    <a16:creationId xmlns:a16="http://schemas.microsoft.com/office/drawing/2014/main" id="{0B29ED5E-4464-41D6-88A1-16E744A0B054}"/>
                  </a:ext>
                </a:extLst>
              </p:cNvPr>
              <p:cNvSpPr/>
              <p:nvPr/>
            </p:nvSpPr>
            <p:spPr>
              <a:xfrm>
                <a:off x="2195567" y="1959867"/>
                <a:ext cx="264021" cy="264021"/>
              </a:xfrm>
              <a:prstGeom prst="ellipse">
                <a:avLst/>
              </a:prstGeom>
              <a:solidFill>
                <a:srgbClr val="7030A0"/>
              </a:solidFill>
              <a:ln w="1905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96" name="타원 195">
                <a:extLst>
                  <a:ext uri="{FF2B5EF4-FFF2-40B4-BE49-F238E27FC236}">
                    <a16:creationId xmlns:a16="http://schemas.microsoft.com/office/drawing/2014/main" id="{B610FD6E-C399-45E6-AFD0-BC730ACDB2B8}"/>
                  </a:ext>
                </a:extLst>
              </p:cNvPr>
              <p:cNvSpPr/>
              <p:nvPr/>
            </p:nvSpPr>
            <p:spPr>
              <a:xfrm>
                <a:off x="2195567" y="2559742"/>
                <a:ext cx="264021" cy="264021"/>
              </a:xfrm>
              <a:prstGeom prst="ellipse">
                <a:avLst/>
              </a:prstGeom>
              <a:noFill/>
              <a:ln w="1905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cxnSp>
            <p:nvCxnSpPr>
              <p:cNvPr id="197" name="직선 연결선 196">
                <a:extLst>
                  <a:ext uri="{FF2B5EF4-FFF2-40B4-BE49-F238E27FC236}">
                    <a16:creationId xmlns:a16="http://schemas.microsoft.com/office/drawing/2014/main" id="{A333E4C6-2EA7-46BB-9538-83EB60158EB6}"/>
                  </a:ext>
                </a:extLst>
              </p:cNvPr>
              <p:cNvCxnSpPr>
                <a:stCxn id="191" idx="6"/>
                <a:endCxn id="194" idx="2"/>
              </p:cNvCxnSpPr>
              <p:nvPr/>
            </p:nvCxnSpPr>
            <p:spPr>
              <a:xfrm>
                <a:off x="1290423" y="1495895"/>
                <a:ext cx="905145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직선 연결선 197">
                <a:extLst>
                  <a:ext uri="{FF2B5EF4-FFF2-40B4-BE49-F238E27FC236}">
                    <a16:creationId xmlns:a16="http://schemas.microsoft.com/office/drawing/2014/main" id="{10763348-C777-4D47-AAB0-CD5103AD6052}"/>
                  </a:ext>
                </a:extLst>
              </p:cNvPr>
              <p:cNvCxnSpPr>
                <a:cxnSpLocks/>
                <a:stCxn id="192" idx="6"/>
                <a:endCxn id="194" idx="2"/>
              </p:cNvCxnSpPr>
              <p:nvPr/>
            </p:nvCxnSpPr>
            <p:spPr>
              <a:xfrm flipV="1">
                <a:off x="1290423" y="1495895"/>
                <a:ext cx="905145" cy="59598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직선 연결선 198">
                <a:extLst>
                  <a:ext uri="{FF2B5EF4-FFF2-40B4-BE49-F238E27FC236}">
                    <a16:creationId xmlns:a16="http://schemas.microsoft.com/office/drawing/2014/main" id="{0C06DA09-F0BA-43E1-8C45-946895BED259}"/>
                  </a:ext>
                </a:extLst>
              </p:cNvPr>
              <p:cNvCxnSpPr>
                <a:cxnSpLocks/>
                <a:stCxn id="193" idx="6"/>
                <a:endCxn id="195" idx="2"/>
              </p:cNvCxnSpPr>
              <p:nvPr/>
            </p:nvCxnSpPr>
            <p:spPr>
              <a:xfrm flipV="1">
                <a:off x="1290423" y="2091878"/>
                <a:ext cx="905145" cy="599875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직선 연결선 199">
                <a:extLst>
                  <a:ext uri="{FF2B5EF4-FFF2-40B4-BE49-F238E27FC236}">
                    <a16:creationId xmlns:a16="http://schemas.microsoft.com/office/drawing/2014/main" id="{7010E64D-69E7-46DF-8C38-E82E9FF3C72E}"/>
                  </a:ext>
                </a:extLst>
              </p:cNvPr>
              <p:cNvCxnSpPr>
                <a:cxnSpLocks/>
                <a:stCxn id="196" idx="2"/>
                <a:endCxn id="192" idx="6"/>
              </p:cNvCxnSpPr>
              <p:nvPr/>
            </p:nvCxnSpPr>
            <p:spPr>
              <a:xfrm flipH="1" flipV="1">
                <a:off x="1290423" y="2091878"/>
                <a:ext cx="905145" cy="599875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직선 연결선 200">
                <a:extLst>
                  <a:ext uri="{FF2B5EF4-FFF2-40B4-BE49-F238E27FC236}">
                    <a16:creationId xmlns:a16="http://schemas.microsoft.com/office/drawing/2014/main" id="{833AFA11-EA65-4335-8112-D8BB4A2E9DCF}"/>
                  </a:ext>
                </a:extLst>
              </p:cNvPr>
              <p:cNvCxnSpPr>
                <a:cxnSpLocks/>
                <a:stCxn id="196" idx="2"/>
                <a:endCxn id="193" idx="6"/>
              </p:cNvCxnSpPr>
              <p:nvPr/>
            </p:nvCxnSpPr>
            <p:spPr>
              <a:xfrm flipH="1">
                <a:off x="1290423" y="2691753"/>
                <a:ext cx="905145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직선 연결선 201">
                <a:extLst>
                  <a:ext uri="{FF2B5EF4-FFF2-40B4-BE49-F238E27FC236}">
                    <a16:creationId xmlns:a16="http://schemas.microsoft.com/office/drawing/2014/main" id="{06BD4FC3-B700-4388-B384-4D37CD973F8D}"/>
                  </a:ext>
                </a:extLst>
              </p:cNvPr>
              <p:cNvCxnSpPr>
                <a:cxnSpLocks/>
                <a:stCxn id="191" idx="6"/>
                <a:endCxn id="195" idx="2"/>
              </p:cNvCxnSpPr>
              <p:nvPr/>
            </p:nvCxnSpPr>
            <p:spPr>
              <a:xfrm>
                <a:off x="1290423" y="1495895"/>
                <a:ext cx="905145" cy="59598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직선 연결선 202">
                <a:extLst>
                  <a:ext uri="{FF2B5EF4-FFF2-40B4-BE49-F238E27FC236}">
                    <a16:creationId xmlns:a16="http://schemas.microsoft.com/office/drawing/2014/main" id="{53677F64-C531-4817-A60C-A2DE65693176}"/>
                  </a:ext>
                </a:extLst>
              </p:cNvPr>
              <p:cNvCxnSpPr>
                <a:cxnSpLocks/>
                <a:stCxn id="192" idx="6"/>
                <a:endCxn id="195" idx="2"/>
              </p:cNvCxnSpPr>
              <p:nvPr/>
            </p:nvCxnSpPr>
            <p:spPr>
              <a:xfrm>
                <a:off x="1290423" y="2091878"/>
                <a:ext cx="905145" cy="0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4" name="직사각형 203">
                <a:extLst>
                  <a:ext uri="{FF2B5EF4-FFF2-40B4-BE49-F238E27FC236}">
                    <a16:creationId xmlns:a16="http://schemas.microsoft.com/office/drawing/2014/main" id="{30A2C389-7F0A-4E70-A52E-7C09576AF01B}"/>
                  </a:ext>
                </a:extLst>
              </p:cNvPr>
              <p:cNvSpPr/>
              <p:nvPr/>
            </p:nvSpPr>
            <p:spPr>
              <a:xfrm>
                <a:off x="1644313" y="1397212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5" name="직사각형 204">
                <a:extLst>
                  <a:ext uri="{FF2B5EF4-FFF2-40B4-BE49-F238E27FC236}">
                    <a16:creationId xmlns:a16="http://schemas.microsoft.com/office/drawing/2014/main" id="{CD63897D-D275-4054-A2A0-9DBA029273D7}"/>
                  </a:ext>
                </a:extLst>
              </p:cNvPr>
              <p:cNvSpPr/>
              <p:nvPr/>
            </p:nvSpPr>
            <p:spPr>
              <a:xfrm>
                <a:off x="1413982" y="1817589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6" name="직사각형 205">
                <a:extLst>
                  <a:ext uri="{FF2B5EF4-FFF2-40B4-BE49-F238E27FC236}">
                    <a16:creationId xmlns:a16="http://schemas.microsoft.com/office/drawing/2014/main" id="{19E9A9AC-C8DC-41AC-8201-47C3193328BF}"/>
                  </a:ext>
                </a:extLst>
              </p:cNvPr>
              <p:cNvSpPr/>
              <p:nvPr/>
            </p:nvSpPr>
            <p:spPr>
              <a:xfrm>
                <a:off x="1874644" y="1817589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7" name="직사각형 206">
                <a:extLst>
                  <a:ext uri="{FF2B5EF4-FFF2-40B4-BE49-F238E27FC236}">
                    <a16:creationId xmlns:a16="http://schemas.microsoft.com/office/drawing/2014/main" id="{AC23ED70-82EA-4BF5-BAEB-3C53EA2B174D}"/>
                  </a:ext>
                </a:extLst>
              </p:cNvPr>
              <p:cNvSpPr/>
              <p:nvPr/>
            </p:nvSpPr>
            <p:spPr>
              <a:xfrm>
                <a:off x="1413982" y="2183307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8" name="직사각형 207">
                <a:extLst>
                  <a:ext uri="{FF2B5EF4-FFF2-40B4-BE49-F238E27FC236}">
                    <a16:creationId xmlns:a16="http://schemas.microsoft.com/office/drawing/2014/main" id="{F6C7E318-249F-47BD-9EE5-0C873C2889A5}"/>
                  </a:ext>
                </a:extLst>
              </p:cNvPr>
              <p:cNvSpPr/>
              <p:nvPr/>
            </p:nvSpPr>
            <p:spPr>
              <a:xfrm>
                <a:off x="1874644" y="2183307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9" name="직사각형 208">
                <a:extLst>
                  <a:ext uri="{FF2B5EF4-FFF2-40B4-BE49-F238E27FC236}">
                    <a16:creationId xmlns:a16="http://schemas.microsoft.com/office/drawing/2014/main" id="{CBBEEAF1-73DA-44C5-B991-C8399A60F6C5}"/>
                  </a:ext>
                </a:extLst>
              </p:cNvPr>
              <p:cNvSpPr/>
              <p:nvPr/>
            </p:nvSpPr>
            <p:spPr>
              <a:xfrm>
                <a:off x="1644313" y="2596430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0" name="직사각형 209">
                <a:extLst>
                  <a:ext uri="{FF2B5EF4-FFF2-40B4-BE49-F238E27FC236}">
                    <a16:creationId xmlns:a16="http://schemas.microsoft.com/office/drawing/2014/main" id="{3962755B-10B9-4642-BDFA-B9FD7710B0A7}"/>
                  </a:ext>
                </a:extLst>
              </p:cNvPr>
              <p:cNvSpPr/>
              <p:nvPr/>
            </p:nvSpPr>
            <p:spPr>
              <a:xfrm>
                <a:off x="1644313" y="1994386"/>
                <a:ext cx="182860" cy="182860"/>
              </a:xfrm>
              <a:prstGeom prst="rect">
                <a:avLst/>
              </a:prstGeom>
              <a:solidFill>
                <a:srgbClr val="00B05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1" name="TextBox 210">
                <a:extLst>
                  <a:ext uri="{FF2B5EF4-FFF2-40B4-BE49-F238E27FC236}">
                    <a16:creationId xmlns:a16="http://schemas.microsoft.com/office/drawing/2014/main" id="{FA49212B-139E-496B-9B99-BC7BF9383874}"/>
                  </a:ext>
                </a:extLst>
              </p:cNvPr>
              <p:cNvSpPr txBox="1"/>
              <p:nvPr/>
            </p:nvSpPr>
            <p:spPr>
              <a:xfrm>
                <a:off x="1864491" y="1155666"/>
                <a:ext cx="926173" cy="2080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05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Items</a:t>
                </a:r>
                <a:endParaRPr lang="ko-KR" altLang="en-US" sz="105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2" name="TextBox 211">
                <a:extLst>
                  <a:ext uri="{FF2B5EF4-FFF2-40B4-BE49-F238E27FC236}">
                    <a16:creationId xmlns:a16="http://schemas.microsoft.com/office/drawing/2014/main" id="{A2C4D81B-30AC-4B9B-9CD8-C8CC3768DCFE}"/>
                  </a:ext>
                </a:extLst>
              </p:cNvPr>
              <p:cNvSpPr txBox="1"/>
              <p:nvPr/>
            </p:nvSpPr>
            <p:spPr>
              <a:xfrm>
                <a:off x="1280908" y="1155666"/>
                <a:ext cx="926173" cy="2080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05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Rating</a:t>
                </a:r>
                <a:endParaRPr lang="ko-KR" altLang="en-US" sz="105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213" name="타원 212">
            <a:extLst>
              <a:ext uri="{FF2B5EF4-FFF2-40B4-BE49-F238E27FC236}">
                <a16:creationId xmlns:a16="http://schemas.microsoft.com/office/drawing/2014/main" id="{CAABBAC8-2295-40FA-A73F-4C1FF4F250DC}"/>
              </a:ext>
            </a:extLst>
          </p:cNvPr>
          <p:cNvSpPr/>
          <p:nvPr/>
        </p:nvSpPr>
        <p:spPr>
          <a:xfrm>
            <a:off x="3530823" y="4657275"/>
            <a:ext cx="400121" cy="400121"/>
          </a:xfrm>
          <a:prstGeom prst="ellipse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>
                <a:solidFill>
                  <a:schemeClr val="tx1"/>
                </a:solidFill>
              </a:rPr>
              <a:t>1</a:t>
            </a:r>
            <a:endParaRPr lang="ko-KR" altLang="en-US" sz="2000" b="1">
              <a:solidFill>
                <a:schemeClr val="tx1"/>
              </a:solidFill>
            </a:endParaRPr>
          </a:p>
        </p:txBody>
      </p:sp>
      <p:sp>
        <p:nvSpPr>
          <p:cNvPr id="214" name="타원 213">
            <a:extLst>
              <a:ext uri="{FF2B5EF4-FFF2-40B4-BE49-F238E27FC236}">
                <a16:creationId xmlns:a16="http://schemas.microsoft.com/office/drawing/2014/main" id="{5BE1F28B-2AE4-45FB-A6C4-B54155CBACD3}"/>
              </a:ext>
            </a:extLst>
          </p:cNvPr>
          <p:cNvSpPr/>
          <p:nvPr/>
        </p:nvSpPr>
        <p:spPr>
          <a:xfrm>
            <a:off x="6579832" y="4657275"/>
            <a:ext cx="400121" cy="400121"/>
          </a:xfrm>
          <a:prstGeom prst="ellipse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>
                <a:solidFill>
                  <a:schemeClr val="tx1"/>
                </a:solidFill>
              </a:rPr>
              <a:t>2</a:t>
            </a:r>
            <a:endParaRPr lang="ko-KR" altLang="en-US" sz="2000" b="1">
              <a:solidFill>
                <a:schemeClr val="tx1"/>
              </a:solidFill>
            </a:endParaRPr>
          </a:p>
        </p:txBody>
      </p:sp>
      <p:sp>
        <p:nvSpPr>
          <p:cNvPr id="215" name="타원 214">
            <a:extLst>
              <a:ext uri="{FF2B5EF4-FFF2-40B4-BE49-F238E27FC236}">
                <a16:creationId xmlns:a16="http://schemas.microsoft.com/office/drawing/2014/main" id="{E9D1AB9E-1255-4553-99F3-B29C9A55C607}"/>
              </a:ext>
            </a:extLst>
          </p:cNvPr>
          <p:cNvSpPr/>
          <p:nvPr/>
        </p:nvSpPr>
        <p:spPr>
          <a:xfrm>
            <a:off x="8841190" y="4657275"/>
            <a:ext cx="400121" cy="400121"/>
          </a:xfrm>
          <a:prstGeom prst="ellipse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>
                <a:solidFill>
                  <a:schemeClr val="tx1"/>
                </a:solidFill>
              </a:rPr>
              <a:t>3</a:t>
            </a:r>
            <a:endParaRPr lang="ko-KR" altLang="en-US" sz="2000" b="1">
              <a:solidFill>
                <a:schemeClr val="tx1"/>
              </a:solidFill>
            </a:endParaRPr>
          </a:p>
        </p:txBody>
      </p:sp>
      <p:sp>
        <p:nvSpPr>
          <p:cNvPr id="216" name="직사각형 215">
            <a:extLst>
              <a:ext uri="{FF2B5EF4-FFF2-40B4-BE49-F238E27FC236}">
                <a16:creationId xmlns:a16="http://schemas.microsoft.com/office/drawing/2014/main" id="{6707069A-F00E-4480-B8D3-96B554928CA1}"/>
              </a:ext>
            </a:extLst>
          </p:cNvPr>
          <p:cNvSpPr/>
          <p:nvPr/>
        </p:nvSpPr>
        <p:spPr>
          <a:xfrm>
            <a:off x="1612925" y="4637751"/>
            <a:ext cx="988177" cy="888544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08035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080387" y="2921169"/>
            <a:ext cx="403123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Thank you</a:t>
            </a:r>
            <a:endParaRPr lang="ko-KR" altLang="en-US" sz="6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83E9A14-2F63-44F2-BF21-3041702E54B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08C000-AA34-47A4-99EE-C6A3EB931B6B}"/>
              </a:ext>
            </a:extLst>
          </p:cNvPr>
          <p:cNvSpPr txBox="1"/>
          <p:nvPr/>
        </p:nvSpPr>
        <p:spPr>
          <a:xfrm>
            <a:off x="3893045" y="2884656"/>
            <a:ext cx="397416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3. Method</a:t>
            </a:r>
            <a:endParaRPr lang="ko-KR" altLang="en-US" sz="6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82016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ECDAA7D-44A7-496C-9C15-6CD17CC02C21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3</a:t>
            </a:r>
            <a:r>
              <a:rPr lang="en-US" altLang="ko-KR" sz="3600" b="1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. Framework</a:t>
            </a:r>
            <a:endParaRPr lang="en-US" altLang="ko-KR" sz="3600" b="1" dirty="0">
              <a:solidFill>
                <a:schemeClr val="bg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C6BD30DB-BA32-402E-8331-1E1A2D7DDDE0}"/>
              </a:ext>
            </a:extLst>
          </p:cNvPr>
          <p:cNvSpPr/>
          <p:nvPr/>
        </p:nvSpPr>
        <p:spPr>
          <a:xfrm>
            <a:off x="722733" y="3484005"/>
            <a:ext cx="802535" cy="71839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ea typeface="나눔스퀘어 ExtraBold" panose="020B0600000101010101" pitchFamily="50" charset="-127"/>
              </a:rPr>
              <a:t>Web </a:t>
            </a:r>
          </a:p>
          <a:p>
            <a:pPr algn="ctr"/>
            <a:r>
              <a:rPr lang="en-US" altLang="ko-KR" sz="1200" b="1">
                <a:solidFill>
                  <a:schemeClr val="tx1"/>
                </a:solidFill>
                <a:ea typeface="나눔스퀘어 ExtraBold" panose="020B0600000101010101" pitchFamily="50" charset="-127"/>
              </a:rPr>
              <a:t>Crawling</a:t>
            </a:r>
            <a:endParaRPr lang="ko-KR" altLang="en-US" sz="1200" b="1" dirty="0">
              <a:solidFill>
                <a:schemeClr val="tx1"/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A5E5D7F0-645B-4EF2-ABF2-86B7AD6014D6}"/>
              </a:ext>
            </a:extLst>
          </p:cNvPr>
          <p:cNvSpPr/>
          <p:nvPr/>
        </p:nvSpPr>
        <p:spPr>
          <a:xfrm>
            <a:off x="322432" y="1780445"/>
            <a:ext cx="11547135" cy="386445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순서도: 자기 디스크 9">
            <a:extLst>
              <a:ext uri="{FF2B5EF4-FFF2-40B4-BE49-F238E27FC236}">
                <a16:creationId xmlns:a16="http://schemas.microsoft.com/office/drawing/2014/main" id="{0E538EB2-DCC8-4019-AEBB-245F532C20E1}"/>
              </a:ext>
            </a:extLst>
          </p:cNvPr>
          <p:cNvSpPr/>
          <p:nvPr/>
        </p:nvSpPr>
        <p:spPr>
          <a:xfrm>
            <a:off x="1939027" y="3445669"/>
            <a:ext cx="986618" cy="794486"/>
          </a:xfrm>
          <a:prstGeom prst="flowChartMagneticDisk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Movie </a:t>
            </a:r>
          </a:p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Database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1A738117-36E9-4196-B759-1F1A4555E74C}"/>
              </a:ext>
            </a:extLst>
          </p:cNvPr>
          <p:cNvSpPr/>
          <p:nvPr/>
        </p:nvSpPr>
        <p:spPr>
          <a:xfrm>
            <a:off x="4712005" y="4117926"/>
            <a:ext cx="1528269" cy="62492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ea typeface="나눔스퀘어 ExtraBold" panose="020B0600000101010101" pitchFamily="50" charset="-127"/>
              </a:rPr>
              <a:t>Normalized</a:t>
            </a:r>
          </a:p>
          <a:p>
            <a:pPr algn="ctr"/>
            <a:r>
              <a:rPr lang="en-US" altLang="ko-KR" sz="1200" b="1" dirty="0">
                <a:solidFill>
                  <a:schemeClr val="tx1"/>
                </a:solidFill>
                <a:ea typeface="나눔스퀘어 ExtraBold" panose="020B0600000101010101" pitchFamily="50" charset="-127"/>
              </a:rPr>
              <a:t>Rating Score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3A093BC6-5E05-47FE-8D34-E51273BDF2AE}"/>
              </a:ext>
            </a:extLst>
          </p:cNvPr>
          <p:cNvSpPr/>
          <p:nvPr/>
        </p:nvSpPr>
        <p:spPr>
          <a:xfrm>
            <a:off x="3353937" y="4087698"/>
            <a:ext cx="907851" cy="68834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ea typeface="나눔스퀘어 ExtraBold" panose="020B0600000101010101" pitchFamily="50" charset="-127"/>
              </a:rPr>
              <a:t>Raw</a:t>
            </a:r>
            <a:r>
              <a:rPr lang="ko-KR" altLang="en-US" sz="1200" b="1">
                <a:solidFill>
                  <a:schemeClr val="tx1"/>
                </a:solidFill>
                <a:ea typeface="나눔스퀘어 ExtraBold" panose="020B0600000101010101" pitchFamily="50" charset="-127"/>
              </a:rPr>
              <a:t> </a:t>
            </a:r>
            <a:r>
              <a:rPr lang="en-US" altLang="ko-KR" sz="1200" b="1">
                <a:solidFill>
                  <a:schemeClr val="tx1"/>
                </a:solidFill>
                <a:ea typeface="나눔스퀘어 ExtraBold" panose="020B0600000101010101" pitchFamily="50" charset="-127"/>
              </a:rPr>
              <a:t>Rating Score</a:t>
            </a:r>
            <a:endParaRPr lang="ko-KR" altLang="en-US" sz="1200" b="1" dirty="0">
              <a:solidFill>
                <a:schemeClr val="tx1"/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D35A08-4DF4-4E52-BE47-BCFA4461D1B6}"/>
              </a:ext>
            </a:extLst>
          </p:cNvPr>
          <p:cNvSpPr txBox="1"/>
          <p:nvPr/>
        </p:nvSpPr>
        <p:spPr>
          <a:xfrm>
            <a:off x="3735015" y="5706509"/>
            <a:ext cx="4723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Figure 1. Overview </a:t>
            </a:r>
            <a:r>
              <a:rPr lang="en-US" altLang="ko-KR"/>
              <a:t>of proposed Framework</a:t>
            </a:r>
            <a:endParaRPr lang="ko-KR" altLang="en-US" dirty="0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DBD696BC-0394-4AFF-BAF8-1B98B88005E1}"/>
              </a:ext>
            </a:extLst>
          </p:cNvPr>
          <p:cNvSpPr/>
          <p:nvPr/>
        </p:nvSpPr>
        <p:spPr>
          <a:xfrm>
            <a:off x="3353937" y="2822413"/>
            <a:ext cx="907851" cy="109920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ea typeface="나눔스퀘어 ExtraBold" panose="020B0600000101010101" pitchFamily="50" charset="-127"/>
              </a:rPr>
              <a:t>Review</a:t>
            </a:r>
            <a:endParaRPr lang="ko-KR" altLang="en-US" sz="1200" b="1" dirty="0">
              <a:solidFill>
                <a:schemeClr val="tx1"/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492FD179-0B8E-4482-BB7A-4C6BC52AFC55}"/>
              </a:ext>
            </a:extLst>
          </p:cNvPr>
          <p:cNvSpPr/>
          <p:nvPr/>
        </p:nvSpPr>
        <p:spPr>
          <a:xfrm>
            <a:off x="4712006" y="2850076"/>
            <a:ext cx="1528269" cy="486630"/>
          </a:xfrm>
          <a:prstGeom prst="rect">
            <a:avLst/>
          </a:prstGeom>
          <a:solidFill>
            <a:srgbClr val="FFABAB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ea typeface="나눔스퀘어 ExtraBold" panose="020B0600000101010101" pitchFamily="50" charset="-127"/>
              </a:rPr>
              <a:t>Sentiment</a:t>
            </a:r>
            <a:endParaRPr lang="ko-KR" altLang="en-US" sz="1200" b="1" dirty="0">
              <a:solidFill>
                <a:schemeClr val="tx1"/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26BE964F-C6E5-4618-8B93-BA46A411C1D1}"/>
              </a:ext>
            </a:extLst>
          </p:cNvPr>
          <p:cNvSpPr/>
          <p:nvPr/>
        </p:nvSpPr>
        <p:spPr>
          <a:xfrm>
            <a:off x="4712006" y="3421311"/>
            <a:ext cx="1528269" cy="481618"/>
          </a:xfrm>
          <a:prstGeom prst="rect">
            <a:avLst/>
          </a:prstGeom>
          <a:solidFill>
            <a:srgbClr val="D7E4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ea typeface="나눔스퀘어 ExtraBold" panose="020B0600000101010101" pitchFamily="50" charset="-127"/>
              </a:rPr>
              <a:t>Emotion</a:t>
            </a:r>
            <a:endParaRPr lang="ko-KR" altLang="en-US" sz="1200" b="1" dirty="0">
              <a:solidFill>
                <a:schemeClr val="tx1"/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1D355F09-AC7D-45D6-8C6A-39658F9726F9}"/>
              </a:ext>
            </a:extLst>
          </p:cNvPr>
          <p:cNvSpPr/>
          <p:nvPr/>
        </p:nvSpPr>
        <p:spPr>
          <a:xfrm>
            <a:off x="6675810" y="2815653"/>
            <a:ext cx="986619" cy="192719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>
                <a:solidFill>
                  <a:schemeClr val="tx1"/>
                </a:solidFill>
                <a:ea typeface="나눔스퀘어 ExtraBold" panose="020B0600000101010101" pitchFamily="50" charset="-127"/>
              </a:rPr>
              <a:t>Subgraph </a:t>
            </a:r>
          </a:p>
          <a:p>
            <a:pPr algn="ctr"/>
            <a:r>
              <a:rPr lang="en-US" altLang="ko-KR" sz="1400" b="1">
                <a:solidFill>
                  <a:schemeClr val="tx1"/>
                </a:solidFill>
                <a:ea typeface="나눔스퀘어 ExtraBold" panose="020B0600000101010101" pitchFamily="50" charset="-127"/>
              </a:rPr>
              <a:t>Encoder</a:t>
            </a:r>
            <a:endParaRPr lang="ko-KR" altLang="en-US" sz="1400" b="1" dirty="0">
              <a:solidFill>
                <a:schemeClr val="tx1"/>
              </a:solidFill>
              <a:ea typeface="나눔스퀘어 ExtraBold" panose="020B0600000101010101" pitchFamily="50" charset="-127"/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0CF5068C-7A8C-4E93-819D-96F8AB618807}"/>
              </a:ext>
            </a:extLst>
          </p:cNvPr>
          <p:cNvCxnSpPr>
            <a:cxnSpLocks/>
            <a:stCxn id="10" idx="2"/>
            <a:endCxn id="34" idx="3"/>
          </p:cNvCxnSpPr>
          <p:nvPr/>
        </p:nvCxnSpPr>
        <p:spPr>
          <a:xfrm flipH="1">
            <a:off x="1525268" y="3842912"/>
            <a:ext cx="413759" cy="290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764F5553-4EA9-41A1-A4BF-913AF2919044}"/>
              </a:ext>
            </a:extLst>
          </p:cNvPr>
          <p:cNvCxnSpPr>
            <a:cxnSpLocks/>
            <a:stCxn id="62" idx="1"/>
            <a:endCxn id="10" idx="4"/>
          </p:cNvCxnSpPr>
          <p:nvPr/>
        </p:nvCxnSpPr>
        <p:spPr>
          <a:xfrm flipH="1">
            <a:off x="2925645" y="3372016"/>
            <a:ext cx="428292" cy="470896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AFEA0778-D7AD-45D8-93CE-22EBD8535BF7}"/>
              </a:ext>
            </a:extLst>
          </p:cNvPr>
          <p:cNvCxnSpPr>
            <a:cxnSpLocks/>
            <a:stCxn id="46" idx="1"/>
            <a:endCxn id="10" idx="4"/>
          </p:cNvCxnSpPr>
          <p:nvPr/>
        </p:nvCxnSpPr>
        <p:spPr>
          <a:xfrm flipH="1" flipV="1">
            <a:off x="2925645" y="3842912"/>
            <a:ext cx="428292" cy="588957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FCB00173-E015-4886-BE9C-6D5A02DCFD7F}"/>
              </a:ext>
            </a:extLst>
          </p:cNvPr>
          <p:cNvCxnSpPr>
            <a:cxnSpLocks/>
            <a:stCxn id="37" idx="1"/>
            <a:endCxn id="46" idx="3"/>
          </p:cNvCxnSpPr>
          <p:nvPr/>
        </p:nvCxnSpPr>
        <p:spPr>
          <a:xfrm flipH="1">
            <a:off x="4261788" y="4430387"/>
            <a:ext cx="450217" cy="1482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4EB095BD-E9D9-45CE-9301-38DB7AD32A3A}"/>
              </a:ext>
            </a:extLst>
          </p:cNvPr>
          <p:cNvCxnSpPr>
            <a:cxnSpLocks/>
            <a:endCxn id="37" idx="3"/>
          </p:cNvCxnSpPr>
          <p:nvPr/>
        </p:nvCxnSpPr>
        <p:spPr>
          <a:xfrm flipH="1">
            <a:off x="6240274" y="4430387"/>
            <a:ext cx="352228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70D44E34-5F5F-4A98-92D0-85F625774719}"/>
              </a:ext>
            </a:extLst>
          </p:cNvPr>
          <p:cNvCxnSpPr>
            <a:cxnSpLocks/>
          </p:cNvCxnSpPr>
          <p:nvPr/>
        </p:nvCxnSpPr>
        <p:spPr>
          <a:xfrm flipH="1">
            <a:off x="6240276" y="3662120"/>
            <a:ext cx="352226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2A48B465-808D-4161-957C-DA30A6CBB8EC}"/>
              </a:ext>
            </a:extLst>
          </p:cNvPr>
          <p:cNvCxnSpPr>
            <a:cxnSpLocks/>
            <a:stCxn id="59" idx="1"/>
            <a:endCxn id="69" idx="3"/>
          </p:cNvCxnSpPr>
          <p:nvPr/>
        </p:nvCxnSpPr>
        <p:spPr>
          <a:xfrm flipH="1">
            <a:off x="7662429" y="3778452"/>
            <a:ext cx="367688" cy="797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DC2B3131-E2EF-482F-AA75-9A6181EB3B96}"/>
              </a:ext>
            </a:extLst>
          </p:cNvPr>
          <p:cNvSpPr/>
          <p:nvPr/>
        </p:nvSpPr>
        <p:spPr>
          <a:xfrm>
            <a:off x="9376270" y="3363235"/>
            <a:ext cx="838918" cy="83160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ea typeface="나눔스퀘어 ExtraBold" panose="020B0600000101010101" pitchFamily="50" charset="-127"/>
              </a:rPr>
              <a:t>MLP</a:t>
            </a: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8003BFDE-8706-42AB-AB02-B8FD519C3884}"/>
              </a:ext>
            </a:extLst>
          </p:cNvPr>
          <p:cNvSpPr/>
          <p:nvPr/>
        </p:nvSpPr>
        <p:spPr>
          <a:xfrm>
            <a:off x="10542407" y="3363234"/>
            <a:ext cx="894092" cy="83160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ea typeface="나눔스퀘어 ExtraBold" panose="020B0600000101010101" pitchFamily="50" charset="-127"/>
              </a:rPr>
              <a:t>Rating</a:t>
            </a:r>
          </a:p>
          <a:p>
            <a:pPr algn="ctr"/>
            <a:r>
              <a:rPr lang="en-US" altLang="ko-KR" sz="1200" b="1">
                <a:solidFill>
                  <a:schemeClr val="tx1"/>
                </a:solidFill>
                <a:ea typeface="나눔스퀘어 ExtraBold" panose="020B0600000101010101" pitchFamily="50" charset="-127"/>
              </a:rPr>
              <a:t>Prediction</a:t>
            </a:r>
            <a:endParaRPr lang="ko-KR" altLang="en-US" sz="1200" b="1" dirty="0">
              <a:solidFill>
                <a:schemeClr val="tx1"/>
              </a:solidFill>
              <a:ea typeface="나눔스퀘어 ExtraBold" panose="020B0600000101010101" pitchFamily="50" charset="-127"/>
            </a:endParaRPr>
          </a:p>
        </p:txBody>
      </p: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5A214A43-2A83-46D7-9626-C37E83EAFBF2}"/>
              </a:ext>
            </a:extLst>
          </p:cNvPr>
          <p:cNvCxnSpPr>
            <a:cxnSpLocks/>
          </p:cNvCxnSpPr>
          <p:nvPr/>
        </p:nvCxnSpPr>
        <p:spPr>
          <a:xfrm flipH="1">
            <a:off x="6240275" y="3090258"/>
            <a:ext cx="352227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8177AD64-E964-4D61-B131-1C1F7DDADA4D}"/>
              </a:ext>
            </a:extLst>
          </p:cNvPr>
          <p:cNvCxnSpPr>
            <a:cxnSpLocks/>
            <a:stCxn id="104" idx="1"/>
            <a:endCxn id="59" idx="3"/>
          </p:cNvCxnSpPr>
          <p:nvPr/>
        </p:nvCxnSpPr>
        <p:spPr>
          <a:xfrm flipH="1" flipV="1">
            <a:off x="9027809" y="3778452"/>
            <a:ext cx="348461" cy="586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876596BA-61DA-434D-A742-EE167ED2B6C4}"/>
              </a:ext>
            </a:extLst>
          </p:cNvPr>
          <p:cNvCxnSpPr>
            <a:cxnSpLocks/>
            <a:stCxn id="105" idx="1"/>
            <a:endCxn id="104" idx="3"/>
          </p:cNvCxnSpPr>
          <p:nvPr/>
        </p:nvCxnSpPr>
        <p:spPr>
          <a:xfrm flipH="1">
            <a:off x="10215188" y="3779037"/>
            <a:ext cx="327219" cy="1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8C5ABEBA-BE2A-4CAD-A953-4740E307AD71}"/>
              </a:ext>
            </a:extLst>
          </p:cNvPr>
          <p:cNvSpPr/>
          <p:nvPr/>
        </p:nvSpPr>
        <p:spPr>
          <a:xfrm>
            <a:off x="4668467" y="2789676"/>
            <a:ext cx="1617211" cy="1178820"/>
          </a:xfrm>
          <a:prstGeom prst="rect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5367BAB7-B7E9-42F7-A987-1A4819580170}"/>
              </a:ext>
            </a:extLst>
          </p:cNvPr>
          <p:cNvCxnSpPr>
            <a:cxnSpLocks/>
          </p:cNvCxnSpPr>
          <p:nvPr/>
        </p:nvCxnSpPr>
        <p:spPr>
          <a:xfrm flipH="1">
            <a:off x="4260967" y="3371475"/>
            <a:ext cx="407500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A2E5D187-ACB1-4D53-8EC4-8F1725746671}"/>
              </a:ext>
            </a:extLst>
          </p:cNvPr>
          <p:cNvSpPr txBox="1"/>
          <p:nvPr/>
        </p:nvSpPr>
        <p:spPr>
          <a:xfrm>
            <a:off x="7947114" y="4198836"/>
            <a:ext cx="11594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Aggregated</a:t>
            </a:r>
          </a:p>
          <a:p>
            <a:pPr algn="ctr"/>
            <a:r>
              <a:rPr lang="en-US" altLang="ko-KR" sz="1200" b="1" dirty="0"/>
              <a:t>Embedding</a:t>
            </a:r>
            <a:endParaRPr lang="ko-KR" altLang="en-US" sz="1200" b="1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EAF0C5FD-33F1-4B35-8BE5-76C5360B54C3}"/>
              </a:ext>
            </a:extLst>
          </p:cNvPr>
          <p:cNvSpPr/>
          <p:nvPr/>
        </p:nvSpPr>
        <p:spPr>
          <a:xfrm>
            <a:off x="8030117" y="3363234"/>
            <a:ext cx="997692" cy="277593"/>
          </a:xfrm>
          <a:prstGeom prst="rect">
            <a:avLst/>
          </a:prstGeom>
          <a:solidFill>
            <a:srgbClr val="FFABAB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A227AF19-1FA8-4F40-9BDB-F576C2991031}"/>
              </a:ext>
            </a:extLst>
          </p:cNvPr>
          <p:cNvSpPr/>
          <p:nvPr/>
        </p:nvSpPr>
        <p:spPr>
          <a:xfrm>
            <a:off x="8030117" y="3639655"/>
            <a:ext cx="997692" cy="277593"/>
          </a:xfrm>
          <a:prstGeom prst="rect">
            <a:avLst/>
          </a:prstGeom>
          <a:solidFill>
            <a:srgbClr val="D7E4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13C95D85-0085-4266-AD99-F247A1102301}"/>
              </a:ext>
            </a:extLst>
          </p:cNvPr>
          <p:cNvSpPr/>
          <p:nvPr/>
        </p:nvSpPr>
        <p:spPr>
          <a:xfrm>
            <a:off x="8030117" y="3917248"/>
            <a:ext cx="997692" cy="277593"/>
          </a:xfrm>
          <a:prstGeom prst="rect">
            <a:avLst/>
          </a:prstGeom>
          <a:solidFill>
            <a:srgbClr val="FFF2CC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B55837D7-D222-4BC0-9B8A-03AE867018E6}"/>
              </a:ext>
            </a:extLst>
          </p:cNvPr>
          <p:cNvSpPr/>
          <p:nvPr/>
        </p:nvSpPr>
        <p:spPr>
          <a:xfrm>
            <a:off x="6610803" y="2760305"/>
            <a:ext cx="3659194" cy="2068615"/>
          </a:xfrm>
          <a:prstGeom prst="rect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C46FA7C-EB00-43F2-BA12-6252A19A09C6}"/>
              </a:ext>
            </a:extLst>
          </p:cNvPr>
          <p:cNvSpPr txBox="1"/>
          <p:nvPr/>
        </p:nvSpPr>
        <p:spPr>
          <a:xfrm>
            <a:off x="7860697" y="4840752"/>
            <a:ext cx="11594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Graph Model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30681121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3</a:t>
            </a:r>
            <a:r>
              <a:rPr lang="en-US" altLang="ko-KR" sz="3600" b="1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. Baseline 1 (GCMC)</a:t>
            </a:r>
            <a:endParaRPr lang="en-US" altLang="ko-KR" sz="3600" b="1" dirty="0">
              <a:solidFill>
                <a:schemeClr val="bg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grpSp>
        <p:nvGrpSpPr>
          <p:cNvPr id="195" name="그룹 194">
            <a:extLst>
              <a:ext uri="{FF2B5EF4-FFF2-40B4-BE49-F238E27FC236}">
                <a16:creationId xmlns:a16="http://schemas.microsoft.com/office/drawing/2014/main" id="{2030446C-D1AE-4AB1-A2AC-19213C934CC7}"/>
              </a:ext>
            </a:extLst>
          </p:cNvPr>
          <p:cNvGrpSpPr/>
          <p:nvPr/>
        </p:nvGrpSpPr>
        <p:grpSpPr>
          <a:xfrm>
            <a:off x="10889439" y="3672772"/>
            <a:ext cx="960575" cy="678249"/>
            <a:chOff x="10194198" y="3789174"/>
            <a:chExt cx="960575" cy="678249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62DBF3A-8EC1-4C76-958D-F6FD95D525FD}"/>
                </a:ext>
              </a:extLst>
            </p:cNvPr>
            <p:cNvSpPr txBox="1"/>
            <p:nvPr/>
          </p:nvSpPr>
          <p:spPr>
            <a:xfrm>
              <a:off x="10194198" y="4090589"/>
              <a:ext cx="960575" cy="3768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400" dirty="0">
                  <a:ea typeface="나눔스퀘어 ExtraBold" panose="020B0600000101010101" pitchFamily="50" charset="-127"/>
                </a:rPr>
                <a:t>Prediction</a:t>
              </a:r>
              <a:endParaRPr lang="ko-KR" altLang="en-US" sz="1400" dirty="0">
                <a:ea typeface="나눔스퀘어 Bold" panose="020B0600000101010101" pitchFamily="50" charset="-127"/>
              </a:endParaRPr>
            </a:p>
          </p:txBody>
        </p:sp>
        <p:grpSp>
          <p:nvGrpSpPr>
            <p:cNvPr id="110" name="그룹 109">
              <a:extLst>
                <a:ext uri="{FF2B5EF4-FFF2-40B4-BE49-F238E27FC236}">
                  <a16:creationId xmlns:a16="http://schemas.microsoft.com/office/drawing/2014/main" id="{EFD3E68B-6EAC-4BDD-93F6-E7DB48743115}"/>
                </a:ext>
              </a:extLst>
            </p:cNvPr>
            <p:cNvGrpSpPr/>
            <p:nvPr/>
          </p:nvGrpSpPr>
          <p:grpSpPr>
            <a:xfrm>
              <a:off x="10467900" y="3789174"/>
              <a:ext cx="413173" cy="413173"/>
              <a:chOff x="10467900" y="3615263"/>
              <a:chExt cx="413173" cy="413173"/>
            </a:xfrm>
          </p:grpSpPr>
          <p:sp>
            <p:nvSpPr>
              <p:cNvPr id="104" name="타원 103">
                <a:extLst>
                  <a:ext uri="{FF2B5EF4-FFF2-40B4-BE49-F238E27FC236}">
                    <a16:creationId xmlns:a16="http://schemas.microsoft.com/office/drawing/2014/main" id="{8E94D45E-BEAA-4352-8058-8D73B7A52773}"/>
                  </a:ext>
                </a:extLst>
              </p:cNvPr>
              <p:cNvSpPr/>
              <p:nvPr/>
            </p:nvSpPr>
            <p:spPr>
              <a:xfrm>
                <a:off x="10467900" y="3615263"/>
                <a:ext cx="413173" cy="413173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solidFill>
                    <a:schemeClr val="tx1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8" name="TextBox 107">
                    <a:extLst>
                      <a:ext uri="{FF2B5EF4-FFF2-40B4-BE49-F238E27FC236}">
                        <a16:creationId xmlns:a16="http://schemas.microsoft.com/office/drawing/2014/main" id="{B4CB15AD-295D-4399-94B6-1A7D737BCA3C}"/>
                      </a:ext>
                    </a:extLst>
                  </p:cNvPr>
                  <p:cNvSpPr txBox="1"/>
                  <p:nvPr/>
                </p:nvSpPr>
                <p:spPr>
                  <a:xfrm>
                    <a:off x="10506590" y="3654166"/>
                    <a:ext cx="364202" cy="27699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ko-KR" alt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ko-KR" alt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ko-KR" altLang="en-US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ko-KR" altLang="en-US" i="1" smtClean="0">
                                  <a:latin typeface="Cambria Math" panose="02040503050406030204" pitchFamily="18" charset="0"/>
                                </a:rPr>
                                <m:t>𝑢𝑖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108" name="TextBox 107">
                    <a:extLst>
                      <a:ext uri="{FF2B5EF4-FFF2-40B4-BE49-F238E27FC236}">
                        <a16:creationId xmlns:a16="http://schemas.microsoft.com/office/drawing/2014/main" id="{B4CB15AD-295D-4399-94B6-1A7D737BCA3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506590" y="3654166"/>
                    <a:ext cx="364202" cy="276999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11864" t="-24444" r="-45763" b="-28889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114" name="그룹 113">
            <a:extLst>
              <a:ext uri="{FF2B5EF4-FFF2-40B4-BE49-F238E27FC236}">
                <a16:creationId xmlns:a16="http://schemas.microsoft.com/office/drawing/2014/main" id="{1B0D345E-FF40-4DAA-9A1A-D83D6CFA8DD3}"/>
              </a:ext>
            </a:extLst>
          </p:cNvPr>
          <p:cNvGrpSpPr/>
          <p:nvPr/>
        </p:nvGrpSpPr>
        <p:grpSpPr>
          <a:xfrm>
            <a:off x="11152860" y="2394014"/>
            <a:ext cx="413173" cy="413173"/>
            <a:chOff x="10467900" y="2664429"/>
            <a:chExt cx="413173" cy="413173"/>
          </a:xfrm>
        </p:grpSpPr>
        <p:sp>
          <p:nvSpPr>
            <p:cNvPr id="112" name="타원 111">
              <a:extLst>
                <a:ext uri="{FF2B5EF4-FFF2-40B4-BE49-F238E27FC236}">
                  <a16:creationId xmlns:a16="http://schemas.microsoft.com/office/drawing/2014/main" id="{95AC5C62-550D-4CBF-9B30-133A02EF6B60}"/>
                </a:ext>
              </a:extLst>
            </p:cNvPr>
            <p:cNvSpPr/>
            <p:nvPr/>
          </p:nvSpPr>
          <p:spPr>
            <a:xfrm>
              <a:off x="10467900" y="2664429"/>
              <a:ext cx="413173" cy="413173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A8B1DEFD-40B1-4EC3-88B4-60835BD21B7A}"/>
                    </a:ext>
                  </a:extLst>
                </p:cNvPr>
                <p:cNvSpPr txBox="1"/>
                <p:nvPr/>
              </p:nvSpPr>
              <p:spPr>
                <a:xfrm>
                  <a:off x="10492384" y="2679817"/>
                  <a:ext cx="34451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  <m:t>𝑢𝑖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A8B1DEFD-40B1-4EC3-88B4-60835BD21B7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92384" y="2679817"/>
                  <a:ext cx="344518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16071" r="-7143" b="-2608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261BC43E-2247-4356-A45B-28EE17B68956}"/>
              </a:ext>
            </a:extLst>
          </p:cNvPr>
          <p:cNvCxnSpPr>
            <a:cxnSpLocks/>
            <a:stCxn id="112" idx="4"/>
            <a:endCxn id="104" idx="0"/>
          </p:cNvCxnSpPr>
          <p:nvPr/>
        </p:nvCxnSpPr>
        <p:spPr>
          <a:xfrm>
            <a:off x="11359447" y="2807187"/>
            <a:ext cx="10281" cy="8655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Box 117">
            <a:extLst>
              <a:ext uri="{FF2B5EF4-FFF2-40B4-BE49-F238E27FC236}">
                <a16:creationId xmlns:a16="http://schemas.microsoft.com/office/drawing/2014/main" id="{30CA0C7A-E76E-4844-89B9-A4F9816A60D3}"/>
              </a:ext>
            </a:extLst>
          </p:cNvPr>
          <p:cNvSpPr txBox="1"/>
          <p:nvPr/>
        </p:nvSpPr>
        <p:spPr>
          <a:xfrm>
            <a:off x="10865135" y="2025798"/>
            <a:ext cx="960575" cy="376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ea typeface="나눔스퀘어 ExtraBold" panose="020B0600000101010101" pitchFamily="50" charset="-127"/>
              </a:rPr>
              <a:t>Target</a:t>
            </a:r>
            <a:endParaRPr lang="ko-KR" altLang="en-US" sz="1400" dirty="0">
              <a:ea typeface="나눔스퀘어 Bold" panose="020B0600000101010101" pitchFamily="50" charset="-127"/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42CD797B-9FEF-41C4-B3D0-B85BB30BBED4}"/>
              </a:ext>
            </a:extLst>
          </p:cNvPr>
          <p:cNvGrpSpPr/>
          <p:nvPr/>
        </p:nvGrpSpPr>
        <p:grpSpPr>
          <a:xfrm>
            <a:off x="7650257" y="3330383"/>
            <a:ext cx="1297944" cy="1098813"/>
            <a:chOff x="4790529" y="1681652"/>
            <a:chExt cx="1297944" cy="1098813"/>
          </a:xfrm>
        </p:grpSpPr>
        <p:sp>
          <p:nvSpPr>
            <p:cNvPr id="64" name="사다리꼴 63">
              <a:extLst>
                <a:ext uri="{FF2B5EF4-FFF2-40B4-BE49-F238E27FC236}">
                  <a16:creationId xmlns:a16="http://schemas.microsoft.com/office/drawing/2014/main" id="{1D48F402-9718-4918-AC2B-63768E8CB5AF}"/>
                </a:ext>
              </a:extLst>
            </p:cNvPr>
            <p:cNvSpPr/>
            <p:nvPr/>
          </p:nvSpPr>
          <p:spPr>
            <a:xfrm rot="16200000">
              <a:off x="4890094" y="1582087"/>
              <a:ext cx="1098813" cy="1297944"/>
            </a:xfrm>
            <a:prstGeom prst="trapezoid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20CE48C9-67AC-4A09-8835-8DCDAFD75522}"/>
                </a:ext>
              </a:extLst>
            </p:cNvPr>
            <p:cNvSpPr txBox="1"/>
            <p:nvPr/>
          </p:nvSpPr>
          <p:spPr>
            <a:xfrm>
              <a:off x="4823285" y="1892765"/>
              <a:ext cx="123335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GCMC</a:t>
              </a:r>
            </a:p>
            <a:p>
              <a:pPr algn="ctr"/>
              <a:r>
                <a:rPr lang="en-US" altLang="ko-KR" b="1" dirty="0"/>
                <a:t>Decoder</a:t>
              </a:r>
              <a:endParaRPr lang="ko-KR" altLang="en-US" b="1" dirty="0"/>
            </a:p>
          </p:txBody>
        </p:sp>
      </p:grp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14A850C3-CD35-4AFF-B98F-71A03EE5A077}"/>
              </a:ext>
            </a:extLst>
          </p:cNvPr>
          <p:cNvCxnSpPr>
            <a:cxnSpLocks/>
            <a:stCxn id="64" idx="2"/>
            <a:endCxn id="104" idx="2"/>
          </p:cNvCxnSpPr>
          <p:nvPr/>
        </p:nvCxnSpPr>
        <p:spPr>
          <a:xfrm flipV="1">
            <a:off x="8948201" y="3879359"/>
            <a:ext cx="2214940" cy="43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3935DDE3-1D91-4D46-970D-8CA1CD60ED94}"/>
              </a:ext>
            </a:extLst>
          </p:cNvPr>
          <p:cNvCxnSpPr>
            <a:cxnSpLocks/>
            <a:endCxn id="113" idx="2"/>
          </p:cNvCxnSpPr>
          <p:nvPr/>
        </p:nvCxnSpPr>
        <p:spPr>
          <a:xfrm flipV="1">
            <a:off x="2363214" y="3879791"/>
            <a:ext cx="1016045" cy="64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1" name="그룹 110">
            <a:extLst>
              <a:ext uri="{FF2B5EF4-FFF2-40B4-BE49-F238E27FC236}">
                <a16:creationId xmlns:a16="http://schemas.microsoft.com/office/drawing/2014/main" id="{86ECDEDC-B5B4-4E28-A78F-81E2EEDEB2BB}"/>
              </a:ext>
            </a:extLst>
          </p:cNvPr>
          <p:cNvGrpSpPr/>
          <p:nvPr/>
        </p:nvGrpSpPr>
        <p:grpSpPr>
          <a:xfrm>
            <a:off x="3379259" y="3330383"/>
            <a:ext cx="1297944" cy="1098813"/>
            <a:chOff x="2425947" y="1685463"/>
            <a:chExt cx="1297944" cy="1098813"/>
          </a:xfrm>
        </p:grpSpPr>
        <p:sp>
          <p:nvSpPr>
            <p:cNvPr id="113" name="사다리꼴 112">
              <a:extLst>
                <a:ext uri="{FF2B5EF4-FFF2-40B4-BE49-F238E27FC236}">
                  <a16:creationId xmlns:a16="http://schemas.microsoft.com/office/drawing/2014/main" id="{1F0555DE-8B4C-4504-8C85-4CD5A0CCF7BC}"/>
                </a:ext>
              </a:extLst>
            </p:cNvPr>
            <p:cNvSpPr/>
            <p:nvPr/>
          </p:nvSpPr>
          <p:spPr>
            <a:xfrm rot="5400000">
              <a:off x="2525512" y="1585898"/>
              <a:ext cx="1098813" cy="1297944"/>
            </a:xfrm>
            <a:prstGeom prst="trapezoid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C15BA021-7D2A-4B25-8DDB-1CF6EBDA574B}"/>
                </a:ext>
              </a:extLst>
            </p:cNvPr>
            <p:cNvSpPr txBox="1"/>
            <p:nvPr/>
          </p:nvSpPr>
          <p:spPr>
            <a:xfrm>
              <a:off x="2457204" y="1892765"/>
              <a:ext cx="123335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GCMC</a:t>
              </a:r>
            </a:p>
            <a:p>
              <a:pPr algn="ctr"/>
              <a:r>
                <a:rPr lang="en-US" altLang="ko-KR" b="1" dirty="0"/>
                <a:t>Encoder</a:t>
              </a:r>
              <a:endParaRPr lang="ko-KR" altLang="en-US" b="1" dirty="0"/>
            </a:p>
          </p:txBody>
        </p:sp>
      </p:grpSp>
      <p:cxnSp>
        <p:nvCxnSpPr>
          <p:cNvPr id="166" name="직선 화살표 연결선 165">
            <a:extLst>
              <a:ext uri="{FF2B5EF4-FFF2-40B4-BE49-F238E27FC236}">
                <a16:creationId xmlns:a16="http://schemas.microsoft.com/office/drawing/2014/main" id="{0C5BD9EA-1E30-42CA-95F2-2E53A7125026}"/>
              </a:ext>
            </a:extLst>
          </p:cNvPr>
          <p:cNvCxnSpPr>
            <a:cxnSpLocks/>
            <a:stCxn id="113" idx="0"/>
          </p:cNvCxnSpPr>
          <p:nvPr/>
        </p:nvCxnSpPr>
        <p:spPr>
          <a:xfrm>
            <a:off x="4677203" y="3879791"/>
            <a:ext cx="8754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3" name="그룹 172">
            <a:extLst>
              <a:ext uri="{FF2B5EF4-FFF2-40B4-BE49-F238E27FC236}">
                <a16:creationId xmlns:a16="http://schemas.microsoft.com/office/drawing/2014/main" id="{2D236928-BFEF-472F-B5BE-2301EF08BE32}"/>
              </a:ext>
            </a:extLst>
          </p:cNvPr>
          <p:cNvGrpSpPr/>
          <p:nvPr/>
        </p:nvGrpSpPr>
        <p:grpSpPr>
          <a:xfrm>
            <a:off x="5444693" y="3202943"/>
            <a:ext cx="1438074" cy="636988"/>
            <a:chOff x="4098497" y="1485263"/>
            <a:chExt cx="1438074" cy="636988"/>
          </a:xfrm>
        </p:grpSpPr>
        <p:grpSp>
          <p:nvGrpSpPr>
            <p:cNvPr id="174" name="그룹 173">
              <a:extLst>
                <a:ext uri="{FF2B5EF4-FFF2-40B4-BE49-F238E27FC236}">
                  <a16:creationId xmlns:a16="http://schemas.microsoft.com/office/drawing/2014/main" id="{C1B3645D-AFCA-4866-9A2C-E7B58E882416}"/>
                </a:ext>
              </a:extLst>
            </p:cNvPr>
            <p:cNvGrpSpPr/>
            <p:nvPr/>
          </p:nvGrpSpPr>
          <p:grpSpPr>
            <a:xfrm>
              <a:off x="4206426" y="1783957"/>
              <a:ext cx="1222578" cy="338294"/>
              <a:chOff x="4206426" y="1892765"/>
              <a:chExt cx="1222578" cy="338294"/>
            </a:xfrm>
          </p:grpSpPr>
          <p:sp>
            <p:nvSpPr>
              <p:cNvPr id="176" name="사각형: 둥근 모서리 175">
                <a:extLst>
                  <a:ext uri="{FF2B5EF4-FFF2-40B4-BE49-F238E27FC236}">
                    <a16:creationId xmlns:a16="http://schemas.microsoft.com/office/drawing/2014/main" id="{255C7663-3519-4C68-B6B2-8677758770F2}"/>
                  </a:ext>
                </a:extLst>
              </p:cNvPr>
              <p:cNvSpPr/>
              <p:nvPr/>
            </p:nvSpPr>
            <p:spPr>
              <a:xfrm>
                <a:off x="4206426" y="1892765"/>
                <a:ext cx="1222578" cy="338294"/>
              </a:xfrm>
              <a:prstGeom prst="roundRect">
                <a:avLst>
                  <a:gd name="adj" fmla="val 50000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7" name="타원 176">
                <a:extLst>
                  <a:ext uri="{FF2B5EF4-FFF2-40B4-BE49-F238E27FC236}">
                    <a16:creationId xmlns:a16="http://schemas.microsoft.com/office/drawing/2014/main" id="{EAC2C4EA-4B49-4255-8C4C-60A6126870AF}"/>
                  </a:ext>
                </a:extLst>
              </p:cNvPr>
              <p:cNvSpPr/>
              <p:nvPr/>
            </p:nvSpPr>
            <p:spPr>
              <a:xfrm>
                <a:off x="4297440" y="1969421"/>
                <a:ext cx="169141" cy="169141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8" name="타원 177">
                <a:extLst>
                  <a:ext uri="{FF2B5EF4-FFF2-40B4-BE49-F238E27FC236}">
                    <a16:creationId xmlns:a16="http://schemas.microsoft.com/office/drawing/2014/main" id="{65B9639F-A5FD-452B-8273-50BFE9BCCCE4}"/>
                  </a:ext>
                </a:extLst>
              </p:cNvPr>
              <p:cNvSpPr/>
              <p:nvPr/>
            </p:nvSpPr>
            <p:spPr>
              <a:xfrm>
                <a:off x="4515202" y="1969421"/>
                <a:ext cx="169141" cy="169141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9" name="타원 178">
                <a:extLst>
                  <a:ext uri="{FF2B5EF4-FFF2-40B4-BE49-F238E27FC236}">
                    <a16:creationId xmlns:a16="http://schemas.microsoft.com/office/drawing/2014/main" id="{4FCB56B0-19FA-4DE0-B1A4-42FE24541F92}"/>
                  </a:ext>
                </a:extLst>
              </p:cNvPr>
              <p:cNvSpPr/>
              <p:nvPr/>
            </p:nvSpPr>
            <p:spPr>
              <a:xfrm>
                <a:off x="4732964" y="1969421"/>
                <a:ext cx="169141" cy="169141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0" name="타원 179">
                <a:extLst>
                  <a:ext uri="{FF2B5EF4-FFF2-40B4-BE49-F238E27FC236}">
                    <a16:creationId xmlns:a16="http://schemas.microsoft.com/office/drawing/2014/main" id="{9A17E341-0800-47F5-8CC6-57C64DECC8DE}"/>
                  </a:ext>
                </a:extLst>
              </p:cNvPr>
              <p:cNvSpPr/>
              <p:nvPr/>
            </p:nvSpPr>
            <p:spPr>
              <a:xfrm>
                <a:off x="4955559" y="1969421"/>
                <a:ext cx="169141" cy="169141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1" name="타원 180">
                <a:extLst>
                  <a:ext uri="{FF2B5EF4-FFF2-40B4-BE49-F238E27FC236}">
                    <a16:creationId xmlns:a16="http://schemas.microsoft.com/office/drawing/2014/main" id="{39D730A2-E9F8-43A6-8B05-696E0C80BD6D}"/>
                  </a:ext>
                </a:extLst>
              </p:cNvPr>
              <p:cNvSpPr/>
              <p:nvPr/>
            </p:nvSpPr>
            <p:spPr>
              <a:xfrm>
                <a:off x="5176576" y="1969421"/>
                <a:ext cx="169141" cy="169141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BC271BA3-613B-4066-A5EC-9AE306A55FA0}"/>
                </a:ext>
              </a:extLst>
            </p:cNvPr>
            <p:cNvSpPr txBox="1"/>
            <p:nvPr/>
          </p:nvSpPr>
          <p:spPr>
            <a:xfrm>
              <a:off x="4098497" y="1485263"/>
              <a:ext cx="143807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ea typeface="나눔스퀘어 Bold" panose="020B0600000101010101" pitchFamily="50" charset="-127"/>
                </a:rPr>
                <a:t>User embedding</a:t>
              </a:r>
              <a:endParaRPr lang="ko-KR" altLang="en-US" sz="1400" dirty="0"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182" name="그룹 181">
            <a:extLst>
              <a:ext uri="{FF2B5EF4-FFF2-40B4-BE49-F238E27FC236}">
                <a16:creationId xmlns:a16="http://schemas.microsoft.com/office/drawing/2014/main" id="{7F5BA93F-CE75-4CD9-9EDF-CE06A1C48155}"/>
              </a:ext>
            </a:extLst>
          </p:cNvPr>
          <p:cNvGrpSpPr/>
          <p:nvPr/>
        </p:nvGrpSpPr>
        <p:grpSpPr>
          <a:xfrm>
            <a:off x="5444693" y="3921694"/>
            <a:ext cx="1438074" cy="610451"/>
            <a:chOff x="4098497" y="2344222"/>
            <a:chExt cx="1438074" cy="610451"/>
          </a:xfrm>
        </p:grpSpPr>
        <p:grpSp>
          <p:nvGrpSpPr>
            <p:cNvPr id="183" name="그룹 182">
              <a:extLst>
                <a:ext uri="{FF2B5EF4-FFF2-40B4-BE49-F238E27FC236}">
                  <a16:creationId xmlns:a16="http://schemas.microsoft.com/office/drawing/2014/main" id="{1B12F609-CE89-4E7D-BA58-C88C31C22B1D}"/>
                </a:ext>
              </a:extLst>
            </p:cNvPr>
            <p:cNvGrpSpPr/>
            <p:nvPr/>
          </p:nvGrpSpPr>
          <p:grpSpPr>
            <a:xfrm>
              <a:off x="4206426" y="2344222"/>
              <a:ext cx="1222578" cy="338294"/>
              <a:chOff x="4206426" y="1892765"/>
              <a:chExt cx="1222578" cy="338294"/>
            </a:xfrm>
          </p:grpSpPr>
          <p:sp>
            <p:nvSpPr>
              <p:cNvPr id="185" name="사각형: 둥근 모서리 184">
                <a:extLst>
                  <a:ext uri="{FF2B5EF4-FFF2-40B4-BE49-F238E27FC236}">
                    <a16:creationId xmlns:a16="http://schemas.microsoft.com/office/drawing/2014/main" id="{6C85CD43-B7A1-40FE-8A29-E3F2835BCA82}"/>
                  </a:ext>
                </a:extLst>
              </p:cNvPr>
              <p:cNvSpPr/>
              <p:nvPr/>
            </p:nvSpPr>
            <p:spPr>
              <a:xfrm>
                <a:off x="4206426" y="1892765"/>
                <a:ext cx="1222578" cy="338294"/>
              </a:xfrm>
              <a:prstGeom prst="roundRect">
                <a:avLst>
                  <a:gd name="adj" fmla="val 50000"/>
                </a:avLst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6" name="타원 185">
                <a:extLst>
                  <a:ext uri="{FF2B5EF4-FFF2-40B4-BE49-F238E27FC236}">
                    <a16:creationId xmlns:a16="http://schemas.microsoft.com/office/drawing/2014/main" id="{164A051C-E2A5-4EE7-836A-E3BC5FAF260E}"/>
                  </a:ext>
                </a:extLst>
              </p:cNvPr>
              <p:cNvSpPr/>
              <p:nvPr/>
            </p:nvSpPr>
            <p:spPr>
              <a:xfrm>
                <a:off x="4297440" y="1969421"/>
                <a:ext cx="169141" cy="169141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7" name="타원 186">
                <a:extLst>
                  <a:ext uri="{FF2B5EF4-FFF2-40B4-BE49-F238E27FC236}">
                    <a16:creationId xmlns:a16="http://schemas.microsoft.com/office/drawing/2014/main" id="{28B3B6CE-FFC2-4FF3-B56E-B9C3D44866A2}"/>
                  </a:ext>
                </a:extLst>
              </p:cNvPr>
              <p:cNvSpPr/>
              <p:nvPr/>
            </p:nvSpPr>
            <p:spPr>
              <a:xfrm>
                <a:off x="4515202" y="1969421"/>
                <a:ext cx="169141" cy="169141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8" name="타원 187">
                <a:extLst>
                  <a:ext uri="{FF2B5EF4-FFF2-40B4-BE49-F238E27FC236}">
                    <a16:creationId xmlns:a16="http://schemas.microsoft.com/office/drawing/2014/main" id="{3491A659-2B76-45C6-B683-53C71441D7CE}"/>
                  </a:ext>
                </a:extLst>
              </p:cNvPr>
              <p:cNvSpPr/>
              <p:nvPr/>
            </p:nvSpPr>
            <p:spPr>
              <a:xfrm>
                <a:off x="4732964" y="1969421"/>
                <a:ext cx="169141" cy="169141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9" name="타원 188">
                <a:extLst>
                  <a:ext uri="{FF2B5EF4-FFF2-40B4-BE49-F238E27FC236}">
                    <a16:creationId xmlns:a16="http://schemas.microsoft.com/office/drawing/2014/main" id="{F8CB2AC6-046C-4870-9426-615B95027703}"/>
                  </a:ext>
                </a:extLst>
              </p:cNvPr>
              <p:cNvSpPr/>
              <p:nvPr/>
            </p:nvSpPr>
            <p:spPr>
              <a:xfrm>
                <a:off x="4955559" y="1969421"/>
                <a:ext cx="169141" cy="169141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0" name="타원 189">
                <a:extLst>
                  <a:ext uri="{FF2B5EF4-FFF2-40B4-BE49-F238E27FC236}">
                    <a16:creationId xmlns:a16="http://schemas.microsoft.com/office/drawing/2014/main" id="{C37FC230-BBE5-4B81-A9FD-86E8BE45AA4D}"/>
                  </a:ext>
                </a:extLst>
              </p:cNvPr>
              <p:cNvSpPr/>
              <p:nvPr/>
            </p:nvSpPr>
            <p:spPr>
              <a:xfrm>
                <a:off x="5176576" y="1969421"/>
                <a:ext cx="169141" cy="169141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420915FE-DE0A-46A6-84DB-530B173BDEFA}"/>
                </a:ext>
              </a:extLst>
            </p:cNvPr>
            <p:cNvSpPr txBox="1"/>
            <p:nvPr/>
          </p:nvSpPr>
          <p:spPr>
            <a:xfrm>
              <a:off x="4098497" y="2646896"/>
              <a:ext cx="143807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ea typeface="나눔스퀘어 Bold" panose="020B0600000101010101" pitchFamily="50" charset="-127"/>
                </a:rPr>
                <a:t>Item embedding</a:t>
              </a:r>
              <a:endParaRPr lang="ko-KR" altLang="en-US" sz="1400" dirty="0">
                <a:ea typeface="나눔스퀘어 Bold" panose="020B0600000101010101" pitchFamily="50" charset="-127"/>
              </a:endParaRPr>
            </a:p>
          </p:txBody>
        </p:sp>
      </p:grp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00AC7C94-BF66-40F7-A607-D948A58AA28F}"/>
              </a:ext>
            </a:extLst>
          </p:cNvPr>
          <p:cNvCxnSpPr>
            <a:cxnSpLocks/>
            <a:endCxn id="64" idx="0"/>
          </p:cNvCxnSpPr>
          <p:nvPr/>
        </p:nvCxnSpPr>
        <p:spPr>
          <a:xfrm>
            <a:off x="6775200" y="3873262"/>
            <a:ext cx="875057" cy="652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1D301E9-75BD-4577-A032-5D2E32685486}"/>
              </a:ext>
            </a:extLst>
          </p:cNvPr>
          <p:cNvSpPr txBox="1"/>
          <p:nvPr/>
        </p:nvSpPr>
        <p:spPr>
          <a:xfrm>
            <a:off x="8615680" y="1028209"/>
            <a:ext cx="3573403" cy="4924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300" dirty="0"/>
              <a:t>User features: </a:t>
            </a:r>
            <a:r>
              <a:rPr lang="en-US" altLang="ko-KR" sz="1300" dirty="0" err="1"/>
              <a:t>top_critic</a:t>
            </a:r>
            <a:r>
              <a:rPr lang="en-US" altLang="ko-KR" sz="1300" dirty="0"/>
              <a:t>, </a:t>
            </a:r>
            <a:r>
              <a:rPr lang="en-US" altLang="ko-KR" sz="1300" dirty="0" err="1"/>
              <a:t>publisher_name</a:t>
            </a:r>
            <a:endParaRPr lang="en-US" altLang="ko-KR" sz="13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300" dirty="0"/>
              <a:t>Item features: title, year, genres</a:t>
            </a:r>
            <a:endParaRPr lang="ko-KR" altLang="en-US" sz="13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DBC5C4A-2C6D-4DEF-9EFE-6221F040A8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116" y="2911152"/>
            <a:ext cx="1334903" cy="183401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806DE2E-AC5C-4B09-B1DD-DE2FAC68CE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41246" y="3070433"/>
            <a:ext cx="1267256" cy="159079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E3126F4-8FDD-4090-B179-C989357DC0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18958" y="3070433"/>
            <a:ext cx="1424183" cy="1649269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2169BC40-56AA-4FB7-B875-6916BAACF937}"/>
              </a:ext>
            </a:extLst>
          </p:cNvPr>
          <p:cNvSpPr txBox="1"/>
          <p:nvPr/>
        </p:nvSpPr>
        <p:spPr>
          <a:xfrm>
            <a:off x="130628" y="6543039"/>
            <a:ext cx="83229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Reference: [11] </a:t>
            </a:r>
            <a:r>
              <a: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Graph Convolutional Matrix Completion (KDD 2018)</a:t>
            </a:r>
            <a:endParaRPr lang="ko-KR" altLang="en-US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655182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3. Baseline 2 (IGMC)</a:t>
            </a:r>
            <a:endParaRPr lang="en-US" altLang="ko-KR" sz="3600" b="1" dirty="0">
              <a:solidFill>
                <a:schemeClr val="bg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grpSp>
        <p:nvGrpSpPr>
          <p:cNvPr id="190" name="그룹 189">
            <a:extLst>
              <a:ext uri="{FF2B5EF4-FFF2-40B4-BE49-F238E27FC236}">
                <a16:creationId xmlns:a16="http://schemas.microsoft.com/office/drawing/2014/main" id="{C30179C6-D534-4034-AF17-B1B08D48502C}"/>
              </a:ext>
            </a:extLst>
          </p:cNvPr>
          <p:cNvGrpSpPr/>
          <p:nvPr/>
        </p:nvGrpSpPr>
        <p:grpSpPr>
          <a:xfrm>
            <a:off x="3567003" y="3028005"/>
            <a:ext cx="2095339" cy="1668097"/>
            <a:chOff x="1175521" y="1413676"/>
            <a:chExt cx="2634149" cy="2097043"/>
          </a:xfrm>
        </p:grpSpPr>
        <p:sp>
          <p:nvSpPr>
            <p:cNvPr id="191" name="타원 190">
              <a:extLst>
                <a:ext uri="{FF2B5EF4-FFF2-40B4-BE49-F238E27FC236}">
                  <a16:creationId xmlns:a16="http://schemas.microsoft.com/office/drawing/2014/main" id="{6A0C9292-FBAA-414D-9DD5-EF477709A117}"/>
                </a:ext>
              </a:extLst>
            </p:cNvPr>
            <p:cNvSpPr/>
            <p:nvPr/>
          </p:nvSpPr>
          <p:spPr>
            <a:xfrm>
              <a:off x="1591733" y="1675437"/>
              <a:ext cx="331913" cy="331913"/>
            </a:xfrm>
            <a:prstGeom prst="ellipse">
              <a:avLst/>
            </a:prstGeom>
            <a:noFill/>
            <a:ln w="19050"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92" name="타원 191">
              <a:extLst>
                <a:ext uri="{FF2B5EF4-FFF2-40B4-BE49-F238E27FC236}">
                  <a16:creationId xmlns:a16="http://schemas.microsoft.com/office/drawing/2014/main" id="{D2663F98-A802-42C2-BA4A-FB5B7B9C5B08}"/>
                </a:ext>
              </a:extLst>
            </p:cNvPr>
            <p:cNvSpPr/>
            <p:nvPr/>
          </p:nvSpPr>
          <p:spPr>
            <a:xfrm>
              <a:off x="1591733" y="2424675"/>
              <a:ext cx="331913" cy="331913"/>
            </a:xfrm>
            <a:prstGeom prst="ellipse">
              <a:avLst/>
            </a:prstGeom>
            <a:solidFill>
              <a:srgbClr val="4472C4"/>
            </a:solidFill>
            <a:ln w="19050"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93" name="타원 192">
              <a:extLst>
                <a:ext uri="{FF2B5EF4-FFF2-40B4-BE49-F238E27FC236}">
                  <a16:creationId xmlns:a16="http://schemas.microsoft.com/office/drawing/2014/main" id="{FBB6984E-1F15-4023-9264-3BBDB9806E31}"/>
                </a:ext>
              </a:extLst>
            </p:cNvPr>
            <p:cNvSpPr/>
            <p:nvPr/>
          </p:nvSpPr>
          <p:spPr>
            <a:xfrm>
              <a:off x="1591733" y="3178806"/>
              <a:ext cx="331913" cy="331913"/>
            </a:xfrm>
            <a:prstGeom prst="ellipse">
              <a:avLst/>
            </a:prstGeom>
            <a:noFill/>
            <a:ln w="19050"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94" name="타원 193">
              <a:extLst>
                <a:ext uri="{FF2B5EF4-FFF2-40B4-BE49-F238E27FC236}">
                  <a16:creationId xmlns:a16="http://schemas.microsoft.com/office/drawing/2014/main" id="{2D6ABD69-01CB-4927-9EC9-BE894056E466}"/>
                </a:ext>
              </a:extLst>
            </p:cNvPr>
            <p:cNvSpPr/>
            <p:nvPr/>
          </p:nvSpPr>
          <p:spPr>
            <a:xfrm>
              <a:off x="3061546" y="1675437"/>
              <a:ext cx="331913" cy="331913"/>
            </a:xfrm>
            <a:prstGeom prst="ellipse">
              <a:avLst/>
            </a:prstGeom>
            <a:noFill/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95" name="타원 194">
              <a:extLst>
                <a:ext uri="{FF2B5EF4-FFF2-40B4-BE49-F238E27FC236}">
                  <a16:creationId xmlns:a16="http://schemas.microsoft.com/office/drawing/2014/main" id="{C3C5063E-81F8-4695-9F6E-4B8D02E1EB17}"/>
                </a:ext>
              </a:extLst>
            </p:cNvPr>
            <p:cNvSpPr/>
            <p:nvPr/>
          </p:nvSpPr>
          <p:spPr>
            <a:xfrm>
              <a:off x="3061546" y="2424675"/>
              <a:ext cx="331913" cy="331913"/>
            </a:xfrm>
            <a:prstGeom prst="ellipse">
              <a:avLst/>
            </a:prstGeom>
            <a:solidFill>
              <a:srgbClr val="7030A0"/>
            </a:solidFill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96" name="타원 195">
              <a:extLst>
                <a:ext uri="{FF2B5EF4-FFF2-40B4-BE49-F238E27FC236}">
                  <a16:creationId xmlns:a16="http://schemas.microsoft.com/office/drawing/2014/main" id="{398B9094-B069-49C1-ABFB-E3FC83E3384E}"/>
                </a:ext>
              </a:extLst>
            </p:cNvPr>
            <p:cNvSpPr/>
            <p:nvPr/>
          </p:nvSpPr>
          <p:spPr>
            <a:xfrm>
              <a:off x="3061546" y="3178806"/>
              <a:ext cx="331913" cy="331913"/>
            </a:xfrm>
            <a:prstGeom prst="ellipse">
              <a:avLst/>
            </a:prstGeom>
            <a:noFill/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cxnSp>
          <p:nvCxnSpPr>
            <p:cNvPr id="197" name="직선 연결선 196">
              <a:extLst>
                <a:ext uri="{FF2B5EF4-FFF2-40B4-BE49-F238E27FC236}">
                  <a16:creationId xmlns:a16="http://schemas.microsoft.com/office/drawing/2014/main" id="{A6BAC1E5-8077-4CC3-98B0-B033ECD5358F}"/>
                </a:ext>
              </a:extLst>
            </p:cNvPr>
            <p:cNvCxnSpPr>
              <a:stCxn id="191" idx="6"/>
              <a:endCxn id="194" idx="2"/>
            </p:cNvCxnSpPr>
            <p:nvPr/>
          </p:nvCxnSpPr>
          <p:spPr>
            <a:xfrm>
              <a:off x="1923646" y="1841394"/>
              <a:ext cx="11379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 197">
              <a:extLst>
                <a:ext uri="{FF2B5EF4-FFF2-40B4-BE49-F238E27FC236}">
                  <a16:creationId xmlns:a16="http://schemas.microsoft.com/office/drawing/2014/main" id="{867A567E-AB94-4505-88BA-3323729C9334}"/>
                </a:ext>
              </a:extLst>
            </p:cNvPr>
            <p:cNvCxnSpPr>
              <a:cxnSpLocks/>
              <a:stCxn id="192" idx="6"/>
              <a:endCxn id="194" idx="2"/>
            </p:cNvCxnSpPr>
            <p:nvPr/>
          </p:nvCxnSpPr>
          <p:spPr>
            <a:xfrm flipV="1">
              <a:off x="1923646" y="1841394"/>
              <a:ext cx="1137900" cy="7492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직선 연결선 198">
              <a:extLst>
                <a:ext uri="{FF2B5EF4-FFF2-40B4-BE49-F238E27FC236}">
                  <a16:creationId xmlns:a16="http://schemas.microsoft.com/office/drawing/2014/main" id="{36E0EF6E-6AC8-4CBB-A27E-DA00F0DD8103}"/>
                </a:ext>
              </a:extLst>
            </p:cNvPr>
            <p:cNvCxnSpPr>
              <a:cxnSpLocks/>
              <a:stCxn id="193" idx="6"/>
              <a:endCxn id="195" idx="2"/>
            </p:cNvCxnSpPr>
            <p:nvPr/>
          </p:nvCxnSpPr>
          <p:spPr>
            <a:xfrm flipV="1">
              <a:off x="1923646" y="2590632"/>
              <a:ext cx="1137900" cy="75413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직선 연결선 199">
              <a:extLst>
                <a:ext uri="{FF2B5EF4-FFF2-40B4-BE49-F238E27FC236}">
                  <a16:creationId xmlns:a16="http://schemas.microsoft.com/office/drawing/2014/main" id="{1A16FCC5-77A6-4DCF-A25C-61330B14B0DD}"/>
                </a:ext>
              </a:extLst>
            </p:cNvPr>
            <p:cNvCxnSpPr>
              <a:cxnSpLocks/>
              <a:stCxn id="196" idx="2"/>
              <a:endCxn id="192" idx="6"/>
            </p:cNvCxnSpPr>
            <p:nvPr/>
          </p:nvCxnSpPr>
          <p:spPr>
            <a:xfrm flipH="1" flipV="1">
              <a:off x="1923646" y="2590632"/>
              <a:ext cx="1137900" cy="75413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직선 연결선 200">
              <a:extLst>
                <a:ext uri="{FF2B5EF4-FFF2-40B4-BE49-F238E27FC236}">
                  <a16:creationId xmlns:a16="http://schemas.microsoft.com/office/drawing/2014/main" id="{0D6B5623-A3B7-4F65-8B80-73B3042907E6}"/>
                </a:ext>
              </a:extLst>
            </p:cNvPr>
            <p:cNvCxnSpPr>
              <a:cxnSpLocks/>
              <a:stCxn id="196" idx="2"/>
              <a:endCxn id="193" idx="6"/>
            </p:cNvCxnSpPr>
            <p:nvPr/>
          </p:nvCxnSpPr>
          <p:spPr>
            <a:xfrm flipH="1">
              <a:off x="1923646" y="3344763"/>
              <a:ext cx="11379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직선 연결선 201">
              <a:extLst>
                <a:ext uri="{FF2B5EF4-FFF2-40B4-BE49-F238E27FC236}">
                  <a16:creationId xmlns:a16="http://schemas.microsoft.com/office/drawing/2014/main" id="{43F1AE37-9414-4D21-904B-C60BDC23C3AC}"/>
                </a:ext>
              </a:extLst>
            </p:cNvPr>
            <p:cNvCxnSpPr>
              <a:cxnSpLocks/>
              <a:stCxn id="191" idx="6"/>
              <a:endCxn id="195" idx="2"/>
            </p:cNvCxnSpPr>
            <p:nvPr/>
          </p:nvCxnSpPr>
          <p:spPr>
            <a:xfrm>
              <a:off x="1923646" y="1841394"/>
              <a:ext cx="1137900" cy="7492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직선 연결선 202">
              <a:extLst>
                <a:ext uri="{FF2B5EF4-FFF2-40B4-BE49-F238E27FC236}">
                  <a16:creationId xmlns:a16="http://schemas.microsoft.com/office/drawing/2014/main" id="{8090013E-CD8E-4179-B7F6-9704E6D67452}"/>
                </a:ext>
              </a:extLst>
            </p:cNvPr>
            <p:cNvCxnSpPr>
              <a:cxnSpLocks/>
              <a:stCxn id="192" idx="6"/>
              <a:endCxn id="195" idx="2"/>
            </p:cNvCxnSpPr>
            <p:nvPr/>
          </p:nvCxnSpPr>
          <p:spPr>
            <a:xfrm>
              <a:off x="1923646" y="2590632"/>
              <a:ext cx="1137900" cy="0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17BAECA4-317B-431C-8371-C5FC57F4CC59}"/>
                </a:ext>
              </a:extLst>
            </p:cNvPr>
            <p:cNvSpPr/>
            <p:nvPr/>
          </p:nvSpPr>
          <p:spPr>
            <a:xfrm>
              <a:off x="2368538" y="1717335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5" name="직사각형 204">
              <a:extLst>
                <a:ext uri="{FF2B5EF4-FFF2-40B4-BE49-F238E27FC236}">
                  <a16:creationId xmlns:a16="http://schemas.microsoft.com/office/drawing/2014/main" id="{F7AF6F7E-A6EB-4E8E-8437-37AD01962600}"/>
                </a:ext>
              </a:extLst>
            </p:cNvPr>
            <p:cNvSpPr/>
            <p:nvPr/>
          </p:nvSpPr>
          <p:spPr>
            <a:xfrm>
              <a:off x="2078978" y="2245810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6" name="직사각형 205">
              <a:extLst>
                <a:ext uri="{FF2B5EF4-FFF2-40B4-BE49-F238E27FC236}">
                  <a16:creationId xmlns:a16="http://schemas.microsoft.com/office/drawing/2014/main" id="{5DF3FE4F-9821-4C53-903F-A2802390E8C3}"/>
                </a:ext>
              </a:extLst>
            </p:cNvPr>
            <p:cNvSpPr/>
            <p:nvPr/>
          </p:nvSpPr>
          <p:spPr>
            <a:xfrm>
              <a:off x="2658098" y="2245810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7" name="직사각형 206">
              <a:extLst>
                <a:ext uri="{FF2B5EF4-FFF2-40B4-BE49-F238E27FC236}">
                  <a16:creationId xmlns:a16="http://schemas.microsoft.com/office/drawing/2014/main" id="{CB58B9DB-69ED-4AFA-BB66-19E4793B872F}"/>
                </a:ext>
              </a:extLst>
            </p:cNvPr>
            <p:cNvSpPr/>
            <p:nvPr/>
          </p:nvSpPr>
          <p:spPr>
            <a:xfrm>
              <a:off x="2078978" y="2705572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8" name="직사각형 207">
              <a:extLst>
                <a:ext uri="{FF2B5EF4-FFF2-40B4-BE49-F238E27FC236}">
                  <a16:creationId xmlns:a16="http://schemas.microsoft.com/office/drawing/2014/main" id="{30FF5AFE-181A-45C4-ADAB-B4DC88CC7F40}"/>
                </a:ext>
              </a:extLst>
            </p:cNvPr>
            <p:cNvSpPr/>
            <p:nvPr/>
          </p:nvSpPr>
          <p:spPr>
            <a:xfrm>
              <a:off x="2658098" y="2705572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9" name="직사각형 208">
              <a:extLst>
                <a:ext uri="{FF2B5EF4-FFF2-40B4-BE49-F238E27FC236}">
                  <a16:creationId xmlns:a16="http://schemas.microsoft.com/office/drawing/2014/main" id="{FEA87D7E-F2A4-49AF-9D28-BF361021EF20}"/>
                </a:ext>
              </a:extLst>
            </p:cNvPr>
            <p:cNvSpPr/>
            <p:nvPr/>
          </p:nvSpPr>
          <p:spPr>
            <a:xfrm>
              <a:off x="2368538" y="3224928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0" name="직사각형 209">
              <a:extLst>
                <a:ext uri="{FF2B5EF4-FFF2-40B4-BE49-F238E27FC236}">
                  <a16:creationId xmlns:a16="http://schemas.microsoft.com/office/drawing/2014/main" id="{E69C4949-D0BC-4C73-AC59-8DE761E7FF39}"/>
                </a:ext>
              </a:extLst>
            </p:cNvPr>
            <p:cNvSpPr/>
            <p:nvPr/>
          </p:nvSpPr>
          <p:spPr>
            <a:xfrm>
              <a:off x="2368538" y="2468070"/>
              <a:ext cx="229882" cy="229882"/>
            </a:xfrm>
            <a:prstGeom prst="rect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?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E699054C-3771-4C41-953A-467C1DC5E69A}"/>
                </a:ext>
              </a:extLst>
            </p:cNvPr>
            <p:cNvSpPr txBox="1"/>
            <p:nvPr/>
          </p:nvSpPr>
          <p:spPr>
            <a:xfrm>
              <a:off x="1175521" y="1413676"/>
              <a:ext cx="116433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atin typeface="Times New Roman" panose="02020603050405020304" pitchFamily="18" charset="0"/>
                  <a:cs typeface="Times New Roman" panose="02020603050405020304" pitchFamily="18" charset="0"/>
                </a:rPr>
                <a:t>Users</a:t>
              </a:r>
              <a:endParaRPr lang="ko-KR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6B541796-B754-48E2-9CA0-6E7EABC4AE4E}"/>
                </a:ext>
              </a:extLst>
            </p:cNvPr>
            <p:cNvSpPr txBox="1"/>
            <p:nvPr/>
          </p:nvSpPr>
          <p:spPr>
            <a:xfrm>
              <a:off x="2645334" y="1413676"/>
              <a:ext cx="116433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atin typeface="Times New Roman" panose="02020603050405020304" pitchFamily="18" charset="0"/>
                  <a:cs typeface="Times New Roman" panose="02020603050405020304" pitchFamily="18" charset="0"/>
                </a:rPr>
                <a:t>Items</a:t>
              </a:r>
              <a:endParaRPr lang="ko-KR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id="{B72813E0-B1C3-4EC4-B158-8EF648B85C84}"/>
                </a:ext>
              </a:extLst>
            </p:cNvPr>
            <p:cNvSpPr txBox="1"/>
            <p:nvPr/>
          </p:nvSpPr>
          <p:spPr>
            <a:xfrm>
              <a:off x="1911685" y="1413676"/>
              <a:ext cx="1164336" cy="3192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atin typeface="Times New Roman" panose="02020603050405020304" pitchFamily="18" charset="0"/>
                  <a:cs typeface="Times New Roman" panose="02020603050405020304" pitchFamily="18" charset="0"/>
                </a:rPr>
                <a:t>Rating</a:t>
              </a:r>
              <a:endParaRPr lang="ko-KR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244" name="직선 화살표 연결선 243">
            <a:extLst>
              <a:ext uri="{FF2B5EF4-FFF2-40B4-BE49-F238E27FC236}">
                <a16:creationId xmlns:a16="http://schemas.microsoft.com/office/drawing/2014/main" id="{18545A75-8D27-4B4C-BC89-F6C050956783}"/>
              </a:ext>
            </a:extLst>
          </p:cNvPr>
          <p:cNvCxnSpPr>
            <a:cxnSpLocks/>
            <a:endCxn id="256" idx="2"/>
          </p:cNvCxnSpPr>
          <p:nvPr/>
        </p:nvCxnSpPr>
        <p:spPr>
          <a:xfrm>
            <a:off x="5373664" y="3962306"/>
            <a:ext cx="115464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5" name="그룹 254">
            <a:extLst>
              <a:ext uri="{FF2B5EF4-FFF2-40B4-BE49-F238E27FC236}">
                <a16:creationId xmlns:a16="http://schemas.microsoft.com/office/drawing/2014/main" id="{B723AE67-640A-4DF8-9553-E80AEF139D32}"/>
              </a:ext>
            </a:extLst>
          </p:cNvPr>
          <p:cNvGrpSpPr/>
          <p:nvPr/>
        </p:nvGrpSpPr>
        <p:grpSpPr>
          <a:xfrm rot="5400000">
            <a:off x="6086163" y="3793159"/>
            <a:ext cx="1222578" cy="338294"/>
            <a:chOff x="4206426" y="1892765"/>
            <a:chExt cx="1222578" cy="338294"/>
          </a:xfrm>
        </p:grpSpPr>
        <p:sp>
          <p:nvSpPr>
            <p:cNvPr id="256" name="사각형: 둥근 모서리 255">
              <a:extLst>
                <a:ext uri="{FF2B5EF4-FFF2-40B4-BE49-F238E27FC236}">
                  <a16:creationId xmlns:a16="http://schemas.microsoft.com/office/drawing/2014/main" id="{BEA61C39-9E63-47FF-8F08-32FBE27B1E56}"/>
                </a:ext>
              </a:extLst>
            </p:cNvPr>
            <p:cNvSpPr/>
            <p:nvPr/>
          </p:nvSpPr>
          <p:spPr>
            <a:xfrm>
              <a:off x="4206426" y="1892765"/>
              <a:ext cx="1222578" cy="338294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7" name="타원 256">
              <a:extLst>
                <a:ext uri="{FF2B5EF4-FFF2-40B4-BE49-F238E27FC236}">
                  <a16:creationId xmlns:a16="http://schemas.microsoft.com/office/drawing/2014/main" id="{1AF4BB15-0F7E-41AE-AA70-A171DEF6A090}"/>
                </a:ext>
              </a:extLst>
            </p:cNvPr>
            <p:cNvSpPr/>
            <p:nvPr/>
          </p:nvSpPr>
          <p:spPr>
            <a:xfrm>
              <a:off x="4297440" y="196942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8" name="타원 257">
              <a:extLst>
                <a:ext uri="{FF2B5EF4-FFF2-40B4-BE49-F238E27FC236}">
                  <a16:creationId xmlns:a16="http://schemas.microsoft.com/office/drawing/2014/main" id="{00A60046-25BF-460A-8BBB-83AB44B517A6}"/>
                </a:ext>
              </a:extLst>
            </p:cNvPr>
            <p:cNvSpPr/>
            <p:nvPr/>
          </p:nvSpPr>
          <p:spPr>
            <a:xfrm>
              <a:off x="4515202" y="196942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9" name="타원 258">
              <a:extLst>
                <a:ext uri="{FF2B5EF4-FFF2-40B4-BE49-F238E27FC236}">
                  <a16:creationId xmlns:a16="http://schemas.microsoft.com/office/drawing/2014/main" id="{69AEC8A4-6EFD-474D-845F-384D92457DE7}"/>
                </a:ext>
              </a:extLst>
            </p:cNvPr>
            <p:cNvSpPr/>
            <p:nvPr/>
          </p:nvSpPr>
          <p:spPr>
            <a:xfrm>
              <a:off x="4732964" y="196942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0" name="타원 259">
              <a:extLst>
                <a:ext uri="{FF2B5EF4-FFF2-40B4-BE49-F238E27FC236}">
                  <a16:creationId xmlns:a16="http://schemas.microsoft.com/office/drawing/2014/main" id="{0DB2D751-4790-44C9-BD6A-9349CC7855D6}"/>
                </a:ext>
              </a:extLst>
            </p:cNvPr>
            <p:cNvSpPr/>
            <p:nvPr/>
          </p:nvSpPr>
          <p:spPr>
            <a:xfrm>
              <a:off x="4955559" y="196942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1" name="타원 260">
              <a:extLst>
                <a:ext uri="{FF2B5EF4-FFF2-40B4-BE49-F238E27FC236}">
                  <a16:creationId xmlns:a16="http://schemas.microsoft.com/office/drawing/2014/main" id="{150BD646-A4BD-41CD-9521-07D061B70D8C}"/>
                </a:ext>
              </a:extLst>
            </p:cNvPr>
            <p:cNvSpPr/>
            <p:nvPr/>
          </p:nvSpPr>
          <p:spPr>
            <a:xfrm>
              <a:off x="5176576" y="196942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90" name="그룹 289">
            <a:extLst>
              <a:ext uri="{FF2B5EF4-FFF2-40B4-BE49-F238E27FC236}">
                <a16:creationId xmlns:a16="http://schemas.microsoft.com/office/drawing/2014/main" id="{C61659F3-6F38-4252-BF55-96DE45F26E4D}"/>
              </a:ext>
            </a:extLst>
          </p:cNvPr>
          <p:cNvGrpSpPr/>
          <p:nvPr/>
        </p:nvGrpSpPr>
        <p:grpSpPr>
          <a:xfrm>
            <a:off x="9799986" y="3764722"/>
            <a:ext cx="960575" cy="678249"/>
            <a:chOff x="10194198" y="3789174"/>
            <a:chExt cx="960575" cy="678249"/>
          </a:xfrm>
        </p:grpSpPr>
        <p:sp>
          <p:nvSpPr>
            <p:cNvPr id="291" name="TextBox 290">
              <a:extLst>
                <a:ext uri="{FF2B5EF4-FFF2-40B4-BE49-F238E27FC236}">
                  <a16:creationId xmlns:a16="http://schemas.microsoft.com/office/drawing/2014/main" id="{F266F718-85B6-4EE2-BA20-B2726366E2DE}"/>
                </a:ext>
              </a:extLst>
            </p:cNvPr>
            <p:cNvSpPr txBox="1"/>
            <p:nvPr/>
          </p:nvSpPr>
          <p:spPr>
            <a:xfrm>
              <a:off x="10194198" y="4090589"/>
              <a:ext cx="960575" cy="3768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400" dirty="0">
                  <a:latin typeface="Times New Roman" panose="02020603050405020304" pitchFamily="18" charset="0"/>
                  <a:ea typeface="나눔스퀘어 ExtraBold" panose="020B0600000101010101" pitchFamily="50" charset="-127"/>
                  <a:cs typeface="Times New Roman" panose="02020603050405020304" pitchFamily="18" charset="0"/>
                </a:rPr>
                <a:t>Prediction</a:t>
              </a:r>
              <a:endParaRPr lang="ko-KR" altLang="en-US" sz="1400" dirty="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endParaRPr>
            </a:p>
          </p:txBody>
        </p:sp>
        <p:grpSp>
          <p:nvGrpSpPr>
            <p:cNvPr id="292" name="그룹 291">
              <a:extLst>
                <a:ext uri="{FF2B5EF4-FFF2-40B4-BE49-F238E27FC236}">
                  <a16:creationId xmlns:a16="http://schemas.microsoft.com/office/drawing/2014/main" id="{1DB47F69-BDFF-4C7E-B54D-8123D352C264}"/>
                </a:ext>
              </a:extLst>
            </p:cNvPr>
            <p:cNvGrpSpPr/>
            <p:nvPr/>
          </p:nvGrpSpPr>
          <p:grpSpPr>
            <a:xfrm>
              <a:off x="10467900" y="3789174"/>
              <a:ext cx="413173" cy="413173"/>
              <a:chOff x="10467900" y="3615263"/>
              <a:chExt cx="413173" cy="413173"/>
            </a:xfrm>
          </p:grpSpPr>
          <p:sp>
            <p:nvSpPr>
              <p:cNvPr id="293" name="타원 292">
                <a:extLst>
                  <a:ext uri="{FF2B5EF4-FFF2-40B4-BE49-F238E27FC236}">
                    <a16:creationId xmlns:a16="http://schemas.microsoft.com/office/drawing/2014/main" id="{03D51FFB-3350-4B73-B1CB-ABC08E806AE8}"/>
                  </a:ext>
                </a:extLst>
              </p:cNvPr>
              <p:cNvSpPr/>
              <p:nvPr/>
            </p:nvSpPr>
            <p:spPr>
              <a:xfrm>
                <a:off x="10467900" y="3615263"/>
                <a:ext cx="413173" cy="413173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4" name="TextBox 293">
                    <a:extLst>
                      <a:ext uri="{FF2B5EF4-FFF2-40B4-BE49-F238E27FC236}">
                        <a16:creationId xmlns:a16="http://schemas.microsoft.com/office/drawing/2014/main" id="{39710964-C0D4-49F0-BA29-310A8B674ECC}"/>
                      </a:ext>
                    </a:extLst>
                  </p:cNvPr>
                  <p:cNvSpPr txBox="1"/>
                  <p:nvPr/>
                </p:nvSpPr>
                <p:spPr>
                  <a:xfrm>
                    <a:off x="10506590" y="3654166"/>
                    <a:ext cx="364202" cy="27699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ko-KR" alt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ko-KR" alt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ko-KR" altLang="en-US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ko-KR" altLang="en-US" i="1" smtClean="0">
                                  <a:latin typeface="Cambria Math" panose="02040503050406030204" pitchFamily="18" charset="0"/>
                                </a:rPr>
                                <m:t>𝑢𝑖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294" name="TextBox 293">
                    <a:extLst>
                      <a:ext uri="{FF2B5EF4-FFF2-40B4-BE49-F238E27FC236}">
                        <a16:creationId xmlns:a16="http://schemas.microsoft.com/office/drawing/2014/main" id="{39710964-C0D4-49F0-BA29-310A8B674EC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506590" y="3654166"/>
                    <a:ext cx="364202" cy="276999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15000" t="-22222" r="-43333" b="-28889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295" name="그룹 294">
            <a:extLst>
              <a:ext uri="{FF2B5EF4-FFF2-40B4-BE49-F238E27FC236}">
                <a16:creationId xmlns:a16="http://schemas.microsoft.com/office/drawing/2014/main" id="{496D3748-9FC5-42F6-A81F-9F34E92135E3}"/>
              </a:ext>
            </a:extLst>
          </p:cNvPr>
          <p:cNvGrpSpPr/>
          <p:nvPr/>
        </p:nvGrpSpPr>
        <p:grpSpPr>
          <a:xfrm>
            <a:off x="10063407" y="2510348"/>
            <a:ext cx="413173" cy="413173"/>
            <a:chOff x="10467900" y="2664429"/>
            <a:chExt cx="413173" cy="413173"/>
          </a:xfrm>
        </p:grpSpPr>
        <p:sp>
          <p:nvSpPr>
            <p:cNvPr id="296" name="타원 295">
              <a:extLst>
                <a:ext uri="{FF2B5EF4-FFF2-40B4-BE49-F238E27FC236}">
                  <a16:creationId xmlns:a16="http://schemas.microsoft.com/office/drawing/2014/main" id="{720DFA90-DE40-4E42-86D8-05D40B6AFB99}"/>
                </a:ext>
              </a:extLst>
            </p:cNvPr>
            <p:cNvSpPr/>
            <p:nvPr/>
          </p:nvSpPr>
          <p:spPr>
            <a:xfrm>
              <a:off x="10467900" y="2664429"/>
              <a:ext cx="413173" cy="413173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7" name="TextBox 296">
                  <a:extLst>
                    <a:ext uri="{FF2B5EF4-FFF2-40B4-BE49-F238E27FC236}">
                      <a16:creationId xmlns:a16="http://schemas.microsoft.com/office/drawing/2014/main" id="{E1D04325-194B-47F6-A6B9-BBBEF4E289D4}"/>
                    </a:ext>
                  </a:extLst>
                </p:cNvPr>
                <p:cNvSpPr txBox="1"/>
                <p:nvPr/>
              </p:nvSpPr>
              <p:spPr>
                <a:xfrm>
                  <a:off x="10492384" y="2679817"/>
                  <a:ext cx="34451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  <m:t>𝑢𝑖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A8B1DEFD-40B1-4EC3-88B4-60835BD21B7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92384" y="2679817"/>
                  <a:ext cx="344518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16071" r="-7143" b="-2608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98" name="직선 화살표 연결선 297">
            <a:extLst>
              <a:ext uri="{FF2B5EF4-FFF2-40B4-BE49-F238E27FC236}">
                <a16:creationId xmlns:a16="http://schemas.microsoft.com/office/drawing/2014/main" id="{048A512A-6A30-48F6-B404-9305A976D9C4}"/>
              </a:ext>
            </a:extLst>
          </p:cNvPr>
          <p:cNvCxnSpPr>
            <a:cxnSpLocks/>
            <a:stCxn id="296" idx="4"/>
            <a:endCxn id="293" idx="0"/>
          </p:cNvCxnSpPr>
          <p:nvPr/>
        </p:nvCxnSpPr>
        <p:spPr>
          <a:xfrm>
            <a:off x="10269994" y="2923521"/>
            <a:ext cx="10281" cy="84120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9" name="TextBox 298">
            <a:extLst>
              <a:ext uri="{FF2B5EF4-FFF2-40B4-BE49-F238E27FC236}">
                <a16:creationId xmlns:a16="http://schemas.microsoft.com/office/drawing/2014/main" id="{75595F78-3ADC-4164-9A33-AE9450871008}"/>
              </a:ext>
            </a:extLst>
          </p:cNvPr>
          <p:cNvSpPr txBox="1"/>
          <p:nvPr/>
        </p:nvSpPr>
        <p:spPr>
          <a:xfrm>
            <a:off x="9779862" y="2142132"/>
            <a:ext cx="960575" cy="376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latin typeface="Times New Roman" panose="02020603050405020304" pitchFamily="18" charset="0"/>
                <a:ea typeface="나눔스퀘어 ExtraBold" panose="020B0600000101010101" pitchFamily="50" charset="-127"/>
                <a:cs typeface="Times New Roman" panose="02020603050405020304" pitchFamily="18" charset="0"/>
              </a:rPr>
              <a:t>Target</a:t>
            </a:r>
            <a:endParaRPr lang="ko-KR" altLang="en-US" sz="1400" dirty="0"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320" name="직사각형 319">
            <a:extLst>
              <a:ext uri="{FF2B5EF4-FFF2-40B4-BE49-F238E27FC236}">
                <a16:creationId xmlns:a16="http://schemas.microsoft.com/office/drawing/2014/main" id="{A3E4B765-67EA-4F5A-9F9D-56E7A98DBC27}"/>
              </a:ext>
            </a:extLst>
          </p:cNvPr>
          <p:cNvSpPr/>
          <p:nvPr/>
        </p:nvSpPr>
        <p:spPr>
          <a:xfrm>
            <a:off x="8085282" y="3555045"/>
            <a:ext cx="818208" cy="818208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MLP</a:t>
            </a:r>
            <a:endParaRPr lang="ko-KR" alt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21" name="직선 화살표 연결선 320">
            <a:extLst>
              <a:ext uri="{FF2B5EF4-FFF2-40B4-BE49-F238E27FC236}">
                <a16:creationId xmlns:a16="http://schemas.microsoft.com/office/drawing/2014/main" id="{685ABB71-4426-45F6-A0DA-12E787A08E77}"/>
              </a:ext>
            </a:extLst>
          </p:cNvPr>
          <p:cNvCxnSpPr>
            <a:cxnSpLocks/>
            <a:stCxn id="256" idx="0"/>
            <a:endCxn id="320" idx="1"/>
          </p:cNvCxnSpPr>
          <p:nvPr/>
        </p:nvCxnSpPr>
        <p:spPr>
          <a:xfrm>
            <a:off x="6866599" y="3962306"/>
            <a:ext cx="1218683" cy="184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6" name="직선 화살표 연결선 325">
            <a:extLst>
              <a:ext uri="{FF2B5EF4-FFF2-40B4-BE49-F238E27FC236}">
                <a16:creationId xmlns:a16="http://schemas.microsoft.com/office/drawing/2014/main" id="{BD2232DC-D84B-48A1-BE4C-05B8D878C21E}"/>
              </a:ext>
            </a:extLst>
          </p:cNvPr>
          <p:cNvCxnSpPr>
            <a:cxnSpLocks/>
            <a:stCxn id="320" idx="3"/>
            <a:endCxn id="293" idx="2"/>
          </p:cNvCxnSpPr>
          <p:nvPr/>
        </p:nvCxnSpPr>
        <p:spPr>
          <a:xfrm>
            <a:off x="8903490" y="3964149"/>
            <a:ext cx="1170198" cy="716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6" name="그림 135">
            <a:extLst>
              <a:ext uri="{FF2B5EF4-FFF2-40B4-BE49-F238E27FC236}">
                <a16:creationId xmlns:a16="http://schemas.microsoft.com/office/drawing/2014/main" id="{DC11C531-5F26-4A06-93AC-3481C3DAE60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1" t="7924" r="67018" b="15617"/>
          <a:stretch/>
        </p:blipFill>
        <p:spPr>
          <a:xfrm>
            <a:off x="711025" y="2859151"/>
            <a:ext cx="2541654" cy="1939565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FE148AD1-3221-48C9-8174-0BFDDF87E986}"/>
              </a:ext>
            </a:extLst>
          </p:cNvPr>
          <p:cNvSpPr txBox="1"/>
          <p:nvPr/>
        </p:nvSpPr>
        <p:spPr>
          <a:xfrm>
            <a:off x="5906758" y="2597541"/>
            <a:ext cx="15813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Subgraph</a:t>
            </a:r>
          </a:p>
          <a:p>
            <a:pPr algn="ctr"/>
            <a:r>
              <a:rPr lang="en-US" altLang="ko-KR" sz="1400" b="1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Embedding</a:t>
            </a:r>
            <a:endParaRPr lang="ko-KR" altLang="en-US" sz="1400" b="1" dirty="0"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7B023DB-7189-41F6-A087-A486A365D9BE}"/>
              </a:ext>
            </a:extLst>
          </p:cNvPr>
          <p:cNvSpPr txBox="1"/>
          <p:nvPr/>
        </p:nvSpPr>
        <p:spPr>
          <a:xfrm>
            <a:off x="3746284" y="2676463"/>
            <a:ext cx="17222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Sub-bipartite graph</a:t>
            </a:r>
            <a:endParaRPr lang="ko-KR" altLang="en-US" sz="1400" b="1" dirty="0"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1A88B7E-C9BF-4514-8892-D4319FFD8E04}"/>
              </a:ext>
            </a:extLst>
          </p:cNvPr>
          <p:cNvSpPr txBox="1"/>
          <p:nvPr/>
        </p:nvSpPr>
        <p:spPr>
          <a:xfrm>
            <a:off x="130628" y="6543039"/>
            <a:ext cx="83229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Reference</a:t>
            </a:r>
            <a:r>
              <a:rPr lang="en-US" altLang="ko-KR" sz="11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[12] Inductive Matrix Completion Based on Graph Neural Networks</a:t>
            </a:r>
            <a:r>
              <a:rPr lang="en-US" altLang="ko-KR" sz="110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 (ICLR 2020)</a:t>
            </a:r>
            <a:endParaRPr lang="ko-KR" altLang="en-US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0499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3</a:t>
            </a:r>
            <a:r>
              <a:rPr lang="en-US" altLang="ko-KR" sz="3600" b="1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. Framework 1 (GCMC + CX)</a:t>
            </a:r>
            <a:endParaRPr lang="en-US" altLang="ko-KR" sz="3600" b="1" dirty="0">
              <a:solidFill>
                <a:schemeClr val="bg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657A2DC1-BC22-4551-9C5A-291624AA8E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4168030"/>
              </p:ext>
            </p:extLst>
          </p:nvPr>
        </p:nvGraphicFramePr>
        <p:xfrm>
          <a:off x="925140" y="1594816"/>
          <a:ext cx="1438074" cy="121920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479358">
                  <a:extLst>
                    <a:ext uri="{9D8B030D-6E8A-4147-A177-3AD203B41FA5}">
                      <a16:colId xmlns:a16="http://schemas.microsoft.com/office/drawing/2014/main" val="2462597606"/>
                    </a:ext>
                  </a:extLst>
                </a:gridCol>
                <a:gridCol w="479358">
                  <a:extLst>
                    <a:ext uri="{9D8B030D-6E8A-4147-A177-3AD203B41FA5}">
                      <a16:colId xmlns:a16="http://schemas.microsoft.com/office/drawing/2014/main" val="3504671292"/>
                    </a:ext>
                  </a:extLst>
                </a:gridCol>
                <a:gridCol w="479358">
                  <a:extLst>
                    <a:ext uri="{9D8B030D-6E8A-4147-A177-3AD203B41FA5}">
                      <a16:colId xmlns:a16="http://schemas.microsoft.com/office/drawing/2014/main" val="54271112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U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R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I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44507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3.5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72653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4.5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27024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1.0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3178502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1D6F6D4D-7388-4EED-8B9B-35C9A3BEB9B4}"/>
              </a:ext>
            </a:extLst>
          </p:cNvPr>
          <p:cNvSpPr txBox="1"/>
          <p:nvPr/>
        </p:nvSpPr>
        <p:spPr>
          <a:xfrm>
            <a:off x="925140" y="2806160"/>
            <a:ext cx="14380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ea typeface="나눔스퀘어 Bold" panose="020B0600000101010101" pitchFamily="50" charset="-127"/>
              </a:rPr>
              <a:t>(Rating)</a:t>
            </a:r>
            <a:endParaRPr lang="ko-KR" altLang="en-US" sz="1400" dirty="0">
              <a:ea typeface="나눔스퀘어 Bold" panose="020B0600000101010101" pitchFamily="50" charset="-127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64B5A079-C8EC-4B20-AF2F-10C36FF81A50}"/>
              </a:ext>
            </a:extLst>
          </p:cNvPr>
          <p:cNvCxnSpPr>
            <a:cxnSpLocks/>
            <a:stCxn id="2" idx="3"/>
            <a:endCxn id="113" idx="2"/>
          </p:cNvCxnSpPr>
          <p:nvPr/>
        </p:nvCxnSpPr>
        <p:spPr>
          <a:xfrm>
            <a:off x="2363214" y="2204416"/>
            <a:ext cx="1016045" cy="167537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5" name="그룹 194">
            <a:extLst>
              <a:ext uri="{FF2B5EF4-FFF2-40B4-BE49-F238E27FC236}">
                <a16:creationId xmlns:a16="http://schemas.microsoft.com/office/drawing/2014/main" id="{2030446C-D1AE-4AB1-A2AC-19213C934CC7}"/>
              </a:ext>
            </a:extLst>
          </p:cNvPr>
          <p:cNvGrpSpPr/>
          <p:nvPr/>
        </p:nvGrpSpPr>
        <p:grpSpPr>
          <a:xfrm>
            <a:off x="9494238" y="3672772"/>
            <a:ext cx="960575" cy="678249"/>
            <a:chOff x="10194198" y="3789174"/>
            <a:chExt cx="960575" cy="678249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62DBF3A-8EC1-4C76-958D-F6FD95D525FD}"/>
                </a:ext>
              </a:extLst>
            </p:cNvPr>
            <p:cNvSpPr txBox="1"/>
            <p:nvPr/>
          </p:nvSpPr>
          <p:spPr>
            <a:xfrm>
              <a:off x="10194198" y="4090589"/>
              <a:ext cx="960575" cy="3768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400" dirty="0">
                  <a:ea typeface="나눔스퀘어 ExtraBold" panose="020B0600000101010101" pitchFamily="50" charset="-127"/>
                </a:rPr>
                <a:t>Prediction</a:t>
              </a:r>
              <a:endParaRPr lang="ko-KR" altLang="en-US" sz="1400" dirty="0">
                <a:ea typeface="나눔스퀘어 Bold" panose="020B0600000101010101" pitchFamily="50" charset="-127"/>
              </a:endParaRPr>
            </a:p>
          </p:txBody>
        </p:sp>
        <p:grpSp>
          <p:nvGrpSpPr>
            <p:cNvPr id="110" name="그룹 109">
              <a:extLst>
                <a:ext uri="{FF2B5EF4-FFF2-40B4-BE49-F238E27FC236}">
                  <a16:creationId xmlns:a16="http://schemas.microsoft.com/office/drawing/2014/main" id="{EFD3E68B-6EAC-4BDD-93F6-E7DB48743115}"/>
                </a:ext>
              </a:extLst>
            </p:cNvPr>
            <p:cNvGrpSpPr/>
            <p:nvPr/>
          </p:nvGrpSpPr>
          <p:grpSpPr>
            <a:xfrm>
              <a:off x="10467900" y="3789174"/>
              <a:ext cx="413173" cy="413173"/>
              <a:chOff x="10467900" y="3615263"/>
              <a:chExt cx="413173" cy="413173"/>
            </a:xfrm>
          </p:grpSpPr>
          <p:sp>
            <p:nvSpPr>
              <p:cNvPr id="104" name="타원 103">
                <a:extLst>
                  <a:ext uri="{FF2B5EF4-FFF2-40B4-BE49-F238E27FC236}">
                    <a16:creationId xmlns:a16="http://schemas.microsoft.com/office/drawing/2014/main" id="{8E94D45E-BEAA-4352-8058-8D73B7A52773}"/>
                  </a:ext>
                </a:extLst>
              </p:cNvPr>
              <p:cNvSpPr/>
              <p:nvPr/>
            </p:nvSpPr>
            <p:spPr>
              <a:xfrm>
                <a:off x="10467900" y="3615263"/>
                <a:ext cx="413173" cy="413173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solidFill>
                    <a:schemeClr val="tx1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8" name="TextBox 107">
                    <a:extLst>
                      <a:ext uri="{FF2B5EF4-FFF2-40B4-BE49-F238E27FC236}">
                        <a16:creationId xmlns:a16="http://schemas.microsoft.com/office/drawing/2014/main" id="{B4CB15AD-295D-4399-94B6-1A7D737BCA3C}"/>
                      </a:ext>
                    </a:extLst>
                  </p:cNvPr>
                  <p:cNvSpPr txBox="1"/>
                  <p:nvPr/>
                </p:nvSpPr>
                <p:spPr>
                  <a:xfrm>
                    <a:off x="10506590" y="3654166"/>
                    <a:ext cx="364202" cy="27699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ko-KR" alt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ko-KR" alt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ko-KR" altLang="en-US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ko-KR" altLang="en-US" i="1" smtClean="0">
                                  <a:latin typeface="Cambria Math" panose="02040503050406030204" pitchFamily="18" charset="0"/>
                                </a:rPr>
                                <m:t>𝑢𝑖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108" name="TextBox 107">
                    <a:extLst>
                      <a:ext uri="{FF2B5EF4-FFF2-40B4-BE49-F238E27FC236}">
                        <a16:creationId xmlns:a16="http://schemas.microsoft.com/office/drawing/2014/main" id="{B4CB15AD-295D-4399-94B6-1A7D737BCA3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506590" y="3654166"/>
                    <a:ext cx="364202" cy="276999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11864" t="-24444" r="-45763" b="-28889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114" name="그룹 113">
            <a:extLst>
              <a:ext uri="{FF2B5EF4-FFF2-40B4-BE49-F238E27FC236}">
                <a16:creationId xmlns:a16="http://schemas.microsoft.com/office/drawing/2014/main" id="{1B0D345E-FF40-4DAA-9A1A-D83D6CFA8DD3}"/>
              </a:ext>
            </a:extLst>
          </p:cNvPr>
          <p:cNvGrpSpPr/>
          <p:nvPr/>
        </p:nvGrpSpPr>
        <p:grpSpPr>
          <a:xfrm>
            <a:off x="9757659" y="2394014"/>
            <a:ext cx="413173" cy="413173"/>
            <a:chOff x="10467900" y="2664429"/>
            <a:chExt cx="413173" cy="413173"/>
          </a:xfrm>
        </p:grpSpPr>
        <p:sp>
          <p:nvSpPr>
            <p:cNvPr id="112" name="타원 111">
              <a:extLst>
                <a:ext uri="{FF2B5EF4-FFF2-40B4-BE49-F238E27FC236}">
                  <a16:creationId xmlns:a16="http://schemas.microsoft.com/office/drawing/2014/main" id="{95AC5C62-550D-4CBF-9B30-133A02EF6B60}"/>
                </a:ext>
              </a:extLst>
            </p:cNvPr>
            <p:cNvSpPr/>
            <p:nvPr/>
          </p:nvSpPr>
          <p:spPr>
            <a:xfrm>
              <a:off x="10467900" y="2664429"/>
              <a:ext cx="413173" cy="413173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A8B1DEFD-40B1-4EC3-88B4-60835BD21B7A}"/>
                    </a:ext>
                  </a:extLst>
                </p:cNvPr>
                <p:cNvSpPr txBox="1"/>
                <p:nvPr/>
              </p:nvSpPr>
              <p:spPr>
                <a:xfrm>
                  <a:off x="10492384" y="2679817"/>
                  <a:ext cx="34451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  <m:t>𝑢𝑖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A8B1DEFD-40B1-4EC3-88B4-60835BD21B7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92384" y="2679817"/>
                  <a:ext cx="344518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16071" r="-7143" b="-2608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261BC43E-2247-4356-A45B-28EE17B68956}"/>
              </a:ext>
            </a:extLst>
          </p:cNvPr>
          <p:cNvCxnSpPr>
            <a:cxnSpLocks/>
            <a:stCxn id="112" idx="4"/>
            <a:endCxn id="104" idx="0"/>
          </p:cNvCxnSpPr>
          <p:nvPr/>
        </p:nvCxnSpPr>
        <p:spPr>
          <a:xfrm>
            <a:off x="9964246" y="2807187"/>
            <a:ext cx="10281" cy="8655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Box 117">
            <a:extLst>
              <a:ext uri="{FF2B5EF4-FFF2-40B4-BE49-F238E27FC236}">
                <a16:creationId xmlns:a16="http://schemas.microsoft.com/office/drawing/2014/main" id="{30CA0C7A-E76E-4844-89B9-A4F9816A60D3}"/>
              </a:ext>
            </a:extLst>
          </p:cNvPr>
          <p:cNvSpPr txBox="1"/>
          <p:nvPr/>
        </p:nvSpPr>
        <p:spPr>
          <a:xfrm>
            <a:off x="9469934" y="2025798"/>
            <a:ext cx="960575" cy="376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ea typeface="나눔스퀘어 ExtraBold" panose="020B0600000101010101" pitchFamily="50" charset="-127"/>
              </a:rPr>
              <a:t>Target</a:t>
            </a:r>
            <a:endParaRPr lang="ko-KR" altLang="en-US" sz="1400" dirty="0">
              <a:ea typeface="나눔스퀘어 Bold" panose="020B0600000101010101" pitchFamily="50" charset="-127"/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42CD797B-9FEF-41C4-B3D0-B85BB30BBED4}"/>
              </a:ext>
            </a:extLst>
          </p:cNvPr>
          <p:cNvGrpSpPr/>
          <p:nvPr/>
        </p:nvGrpSpPr>
        <p:grpSpPr>
          <a:xfrm>
            <a:off x="7650257" y="3330383"/>
            <a:ext cx="1297944" cy="1098813"/>
            <a:chOff x="4790529" y="1681652"/>
            <a:chExt cx="1297944" cy="1098813"/>
          </a:xfrm>
        </p:grpSpPr>
        <p:sp>
          <p:nvSpPr>
            <p:cNvPr id="64" name="사다리꼴 63">
              <a:extLst>
                <a:ext uri="{FF2B5EF4-FFF2-40B4-BE49-F238E27FC236}">
                  <a16:creationId xmlns:a16="http://schemas.microsoft.com/office/drawing/2014/main" id="{1D48F402-9718-4918-AC2B-63768E8CB5AF}"/>
                </a:ext>
              </a:extLst>
            </p:cNvPr>
            <p:cNvSpPr/>
            <p:nvPr/>
          </p:nvSpPr>
          <p:spPr>
            <a:xfrm rot="16200000">
              <a:off x="4890094" y="1582087"/>
              <a:ext cx="1098813" cy="1297944"/>
            </a:xfrm>
            <a:prstGeom prst="trapezoid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20CE48C9-67AC-4A09-8835-8DCDAFD75522}"/>
                </a:ext>
              </a:extLst>
            </p:cNvPr>
            <p:cNvSpPr txBox="1"/>
            <p:nvPr/>
          </p:nvSpPr>
          <p:spPr>
            <a:xfrm>
              <a:off x="4823285" y="1892765"/>
              <a:ext cx="123335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GCMC</a:t>
              </a:r>
            </a:p>
            <a:p>
              <a:pPr algn="ctr"/>
              <a:r>
                <a:rPr lang="en-US" altLang="ko-KR" b="1" dirty="0"/>
                <a:t>Decoder</a:t>
              </a:r>
              <a:endParaRPr lang="ko-KR" altLang="en-US" b="1" dirty="0"/>
            </a:p>
          </p:txBody>
        </p:sp>
      </p:grp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14A850C3-CD35-4AFF-B98F-71A03EE5A077}"/>
              </a:ext>
            </a:extLst>
          </p:cNvPr>
          <p:cNvCxnSpPr>
            <a:cxnSpLocks/>
            <a:stCxn id="64" idx="2"/>
            <a:endCxn id="104" idx="2"/>
          </p:cNvCxnSpPr>
          <p:nvPr/>
        </p:nvCxnSpPr>
        <p:spPr>
          <a:xfrm flipV="1">
            <a:off x="8948201" y="3879359"/>
            <a:ext cx="819739" cy="43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5" name="표 104">
            <a:extLst>
              <a:ext uri="{FF2B5EF4-FFF2-40B4-BE49-F238E27FC236}">
                <a16:creationId xmlns:a16="http://schemas.microsoft.com/office/drawing/2014/main" id="{D343C7CC-87B7-48AD-9AFF-7EAB17242E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8727398"/>
              </p:ext>
            </p:extLst>
          </p:nvPr>
        </p:nvGraphicFramePr>
        <p:xfrm>
          <a:off x="925140" y="3270833"/>
          <a:ext cx="1438074" cy="121920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479358">
                  <a:extLst>
                    <a:ext uri="{9D8B030D-6E8A-4147-A177-3AD203B41FA5}">
                      <a16:colId xmlns:a16="http://schemas.microsoft.com/office/drawing/2014/main" val="2462597606"/>
                    </a:ext>
                  </a:extLst>
                </a:gridCol>
                <a:gridCol w="479358">
                  <a:extLst>
                    <a:ext uri="{9D8B030D-6E8A-4147-A177-3AD203B41FA5}">
                      <a16:colId xmlns:a16="http://schemas.microsoft.com/office/drawing/2014/main" val="3504671292"/>
                    </a:ext>
                  </a:extLst>
                </a:gridCol>
                <a:gridCol w="479358">
                  <a:extLst>
                    <a:ext uri="{9D8B030D-6E8A-4147-A177-3AD203B41FA5}">
                      <a16:colId xmlns:a16="http://schemas.microsoft.com/office/drawing/2014/main" val="54271112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U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S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I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44507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72653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27024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3178502"/>
                  </a:ext>
                </a:extLst>
              </a:tr>
            </a:tbl>
          </a:graphicData>
        </a:graphic>
      </p:graphicFrame>
      <p:sp>
        <p:nvSpPr>
          <p:cNvPr id="106" name="TextBox 105">
            <a:extLst>
              <a:ext uri="{FF2B5EF4-FFF2-40B4-BE49-F238E27FC236}">
                <a16:creationId xmlns:a16="http://schemas.microsoft.com/office/drawing/2014/main" id="{18A38543-FC58-4722-9604-FDE2517297D5}"/>
              </a:ext>
            </a:extLst>
          </p:cNvPr>
          <p:cNvSpPr txBox="1"/>
          <p:nvPr/>
        </p:nvSpPr>
        <p:spPr>
          <a:xfrm>
            <a:off x="925140" y="4482177"/>
            <a:ext cx="14380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ea typeface="나눔스퀘어 Bold" panose="020B0600000101010101" pitchFamily="50" charset="-127"/>
              </a:rPr>
              <a:t>(Sentiment)</a:t>
            </a:r>
            <a:endParaRPr lang="ko-KR" altLang="en-US" sz="1400" dirty="0">
              <a:ea typeface="나눔스퀘어 Bold" panose="020B0600000101010101" pitchFamily="50" charset="-127"/>
            </a:endParaRPr>
          </a:p>
        </p:txBody>
      </p: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3935DDE3-1D91-4D46-970D-8CA1CD60ED94}"/>
              </a:ext>
            </a:extLst>
          </p:cNvPr>
          <p:cNvCxnSpPr>
            <a:cxnSpLocks/>
            <a:stCxn id="105" idx="3"/>
            <a:endCxn id="113" idx="2"/>
          </p:cNvCxnSpPr>
          <p:nvPr/>
        </p:nvCxnSpPr>
        <p:spPr>
          <a:xfrm flipV="1">
            <a:off x="2363214" y="3879791"/>
            <a:ext cx="1016045" cy="64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1" name="그룹 110">
            <a:extLst>
              <a:ext uri="{FF2B5EF4-FFF2-40B4-BE49-F238E27FC236}">
                <a16:creationId xmlns:a16="http://schemas.microsoft.com/office/drawing/2014/main" id="{86ECDEDC-B5B4-4E28-A78F-81E2EEDEB2BB}"/>
              </a:ext>
            </a:extLst>
          </p:cNvPr>
          <p:cNvGrpSpPr/>
          <p:nvPr/>
        </p:nvGrpSpPr>
        <p:grpSpPr>
          <a:xfrm>
            <a:off x="3379259" y="3330383"/>
            <a:ext cx="1297944" cy="1098813"/>
            <a:chOff x="2425947" y="1685463"/>
            <a:chExt cx="1297944" cy="1098813"/>
          </a:xfrm>
        </p:grpSpPr>
        <p:sp>
          <p:nvSpPr>
            <p:cNvPr id="113" name="사다리꼴 112">
              <a:extLst>
                <a:ext uri="{FF2B5EF4-FFF2-40B4-BE49-F238E27FC236}">
                  <a16:creationId xmlns:a16="http://schemas.microsoft.com/office/drawing/2014/main" id="{1F0555DE-8B4C-4504-8C85-4CD5A0CCF7BC}"/>
                </a:ext>
              </a:extLst>
            </p:cNvPr>
            <p:cNvSpPr/>
            <p:nvPr/>
          </p:nvSpPr>
          <p:spPr>
            <a:xfrm rot="5400000">
              <a:off x="2525512" y="1585898"/>
              <a:ext cx="1098813" cy="1297944"/>
            </a:xfrm>
            <a:prstGeom prst="trapezoid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C15BA021-7D2A-4B25-8DDB-1CF6EBDA574B}"/>
                </a:ext>
              </a:extLst>
            </p:cNvPr>
            <p:cNvSpPr txBox="1"/>
            <p:nvPr/>
          </p:nvSpPr>
          <p:spPr>
            <a:xfrm>
              <a:off x="2457204" y="1892765"/>
              <a:ext cx="123335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GCMC</a:t>
              </a:r>
            </a:p>
            <a:p>
              <a:pPr algn="ctr"/>
              <a:r>
                <a:rPr lang="en-US" altLang="ko-KR" b="1" dirty="0"/>
                <a:t>Encoder</a:t>
              </a:r>
              <a:endParaRPr lang="ko-KR" altLang="en-US" b="1" dirty="0"/>
            </a:p>
          </p:txBody>
        </p:sp>
      </p:grpSp>
      <p:graphicFrame>
        <p:nvGraphicFramePr>
          <p:cNvPr id="137" name="표 136">
            <a:extLst>
              <a:ext uri="{FF2B5EF4-FFF2-40B4-BE49-F238E27FC236}">
                <a16:creationId xmlns:a16="http://schemas.microsoft.com/office/drawing/2014/main" id="{658F13C8-A068-4A28-951A-7D17EF0841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4360248"/>
              </p:ext>
            </p:extLst>
          </p:nvPr>
        </p:nvGraphicFramePr>
        <p:xfrm>
          <a:off x="925140" y="4970470"/>
          <a:ext cx="1438074" cy="121920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479358">
                  <a:extLst>
                    <a:ext uri="{9D8B030D-6E8A-4147-A177-3AD203B41FA5}">
                      <a16:colId xmlns:a16="http://schemas.microsoft.com/office/drawing/2014/main" val="2462597606"/>
                    </a:ext>
                  </a:extLst>
                </a:gridCol>
                <a:gridCol w="479358">
                  <a:extLst>
                    <a:ext uri="{9D8B030D-6E8A-4147-A177-3AD203B41FA5}">
                      <a16:colId xmlns:a16="http://schemas.microsoft.com/office/drawing/2014/main" val="3504671292"/>
                    </a:ext>
                  </a:extLst>
                </a:gridCol>
                <a:gridCol w="479358">
                  <a:extLst>
                    <a:ext uri="{9D8B030D-6E8A-4147-A177-3AD203B41FA5}">
                      <a16:colId xmlns:a16="http://schemas.microsoft.com/office/drawing/2014/main" val="54271112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U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E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I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44507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5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72653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27024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3178502"/>
                  </a:ext>
                </a:extLst>
              </a:tr>
            </a:tbl>
          </a:graphicData>
        </a:graphic>
      </p:graphicFrame>
      <p:sp>
        <p:nvSpPr>
          <p:cNvPr id="138" name="TextBox 137">
            <a:extLst>
              <a:ext uri="{FF2B5EF4-FFF2-40B4-BE49-F238E27FC236}">
                <a16:creationId xmlns:a16="http://schemas.microsoft.com/office/drawing/2014/main" id="{013BCA39-283E-4996-9DB7-62062AF7E000}"/>
              </a:ext>
            </a:extLst>
          </p:cNvPr>
          <p:cNvSpPr txBox="1"/>
          <p:nvPr/>
        </p:nvSpPr>
        <p:spPr>
          <a:xfrm>
            <a:off x="925140" y="6181814"/>
            <a:ext cx="14380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ea typeface="나눔스퀘어 Bold" panose="020B0600000101010101" pitchFamily="50" charset="-127"/>
              </a:rPr>
              <a:t>(Emotion)</a:t>
            </a:r>
            <a:endParaRPr lang="ko-KR" altLang="en-US" sz="1400" dirty="0">
              <a:ea typeface="나눔스퀘어 Bold" panose="020B0600000101010101" pitchFamily="50" charset="-127"/>
            </a:endParaRPr>
          </a:p>
        </p:txBody>
      </p:sp>
      <p:cxnSp>
        <p:nvCxnSpPr>
          <p:cNvPr id="139" name="직선 화살표 연결선 138">
            <a:extLst>
              <a:ext uri="{FF2B5EF4-FFF2-40B4-BE49-F238E27FC236}">
                <a16:creationId xmlns:a16="http://schemas.microsoft.com/office/drawing/2014/main" id="{C0E0E8D8-DC28-4447-A2E0-564D794D477A}"/>
              </a:ext>
            </a:extLst>
          </p:cNvPr>
          <p:cNvCxnSpPr>
            <a:cxnSpLocks/>
            <a:stCxn id="137" idx="3"/>
            <a:endCxn id="113" idx="2"/>
          </p:cNvCxnSpPr>
          <p:nvPr/>
        </p:nvCxnSpPr>
        <p:spPr>
          <a:xfrm flipV="1">
            <a:off x="2363214" y="3879791"/>
            <a:ext cx="1016045" cy="170027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직선 화살표 연결선 165">
            <a:extLst>
              <a:ext uri="{FF2B5EF4-FFF2-40B4-BE49-F238E27FC236}">
                <a16:creationId xmlns:a16="http://schemas.microsoft.com/office/drawing/2014/main" id="{0C5BD9EA-1E30-42CA-95F2-2E53A7125026}"/>
              </a:ext>
            </a:extLst>
          </p:cNvPr>
          <p:cNvCxnSpPr>
            <a:cxnSpLocks/>
            <a:stCxn id="113" idx="0"/>
          </p:cNvCxnSpPr>
          <p:nvPr/>
        </p:nvCxnSpPr>
        <p:spPr>
          <a:xfrm>
            <a:off x="4677203" y="3879791"/>
            <a:ext cx="8754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3" name="그룹 172">
            <a:extLst>
              <a:ext uri="{FF2B5EF4-FFF2-40B4-BE49-F238E27FC236}">
                <a16:creationId xmlns:a16="http://schemas.microsoft.com/office/drawing/2014/main" id="{2D236928-BFEF-472F-B5BE-2301EF08BE32}"/>
              </a:ext>
            </a:extLst>
          </p:cNvPr>
          <p:cNvGrpSpPr/>
          <p:nvPr/>
        </p:nvGrpSpPr>
        <p:grpSpPr>
          <a:xfrm>
            <a:off x="5444693" y="3202943"/>
            <a:ext cx="1438074" cy="636988"/>
            <a:chOff x="4098497" y="1485263"/>
            <a:chExt cx="1438074" cy="636988"/>
          </a:xfrm>
        </p:grpSpPr>
        <p:grpSp>
          <p:nvGrpSpPr>
            <p:cNvPr id="174" name="그룹 173">
              <a:extLst>
                <a:ext uri="{FF2B5EF4-FFF2-40B4-BE49-F238E27FC236}">
                  <a16:creationId xmlns:a16="http://schemas.microsoft.com/office/drawing/2014/main" id="{C1B3645D-AFCA-4866-9A2C-E7B58E882416}"/>
                </a:ext>
              </a:extLst>
            </p:cNvPr>
            <p:cNvGrpSpPr/>
            <p:nvPr/>
          </p:nvGrpSpPr>
          <p:grpSpPr>
            <a:xfrm>
              <a:off x="4206426" y="1783957"/>
              <a:ext cx="1222578" cy="338294"/>
              <a:chOff x="4206426" y="1892765"/>
              <a:chExt cx="1222578" cy="338294"/>
            </a:xfrm>
          </p:grpSpPr>
          <p:sp>
            <p:nvSpPr>
              <p:cNvPr id="176" name="사각형: 둥근 모서리 175">
                <a:extLst>
                  <a:ext uri="{FF2B5EF4-FFF2-40B4-BE49-F238E27FC236}">
                    <a16:creationId xmlns:a16="http://schemas.microsoft.com/office/drawing/2014/main" id="{255C7663-3519-4C68-B6B2-8677758770F2}"/>
                  </a:ext>
                </a:extLst>
              </p:cNvPr>
              <p:cNvSpPr/>
              <p:nvPr/>
            </p:nvSpPr>
            <p:spPr>
              <a:xfrm>
                <a:off x="4206426" y="1892765"/>
                <a:ext cx="1222578" cy="338294"/>
              </a:xfrm>
              <a:prstGeom prst="roundRect">
                <a:avLst>
                  <a:gd name="adj" fmla="val 50000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7" name="타원 176">
                <a:extLst>
                  <a:ext uri="{FF2B5EF4-FFF2-40B4-BE49-F238E27FC236}">
                    <a16:creationId xmlns:a16="http://schemas.microsoft.com/office/drawing/2014/main" id="{EAC2C4EA-4B49-4255-8C4C-60A6126870AF}"/>
                  </a:ext>
                </a:extLst>
              </p:cNvPr>
              <p:cNvSpPr/>
              <p:nvPr/>
            </p:nvSpPr>
            <p:spPr>
              <a:xfrm>
                <a:off x="4297440" y="1969421"/>
                <a:ext cx="169141" cy="169141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8" name="타원 177">
                <a:extLst>
                  <a:ext uri="{FF2B5EF4-FFF2-40B4-BE49-F238E27FC236}">
                    <a16:creationId xmlns:a16="http://schemas.microsoft.com/office/drawing/2014/main" id="{65B9639F-A5FD-452B-8273-50BFE9BCCCE4}"/>
                  </a:ext>
                </a:extLst>
              </p:cNvPr>
              <p:cNvSpPr/>
              <p:nvPr/>
            </p:nvSpPr>
            <p:spPr>
              <a:xfrm>
                <a:off x="4515202" y="1969421"/>
                <a:ext cx="169141" cy="169141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9" name="타원 178">
                <a:extLst>
                  <a:ext uri="{FF2B5EF4-FFF2-40B4-BE49-F238E27FC236}">
                    <a16:creationId xmlns:a16="http://schemas.microsoft.com/office/drawing/2014/main" id="{4FCB56B0-19FA-4DE0-B1A4-42FE24541F92}"/>
                  </a:ext>
                </a:extLst>
              </p:cNvPr>
              <p:cNvSpPr/>
              <p:nvPr/>
            </p:nvSpPr>
            <p:spPr>
              <a:xfrm>
                <a:off x="4732964" y="1969421"/>
                <a:ext cx="169141" cy="169141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0" name="타원 179">
                <a:extLst>
                  <a:ext uri="{FF2B5EF4-FFF2-40B4-BE49-F238E27FC236}">
                    <a16:creationId xmlns:a16="http://schemas.microsoft.com/office/drawing/2014/main" id="{9A17E341-0800-47F5-8CC6-57C64DECC8DE}"/>
                  </a:ext>
                </a:extLst>
              </p:cNvPr>
              <p:cNvSpPr/>
              <p:nvPr/>
            </p:nvSpPr>
            <p:spPr>
              <a:xfrm>
                <a:off x="4955559" y="1969421"/>
                <a:ext cx="169141" cy="169141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1" name="타원 180">
                <a:extLst>
                  <a:ext uri="{FF2B5EF4-FFF2-40B4-BE49-F238E27FC236}">
                    <a16:creationId xmlns:a16="http://schemas.microsoft.com/office/drawing/2014/main" id="{39D730A2-E9F8-43A6-8B05-696E0C80BD6D}"/>
                  </a:ext>
                </a:extLst>
              </p:cNvPr>
              <p:cNvSpPr/>
              <p:nvPr/>
            </p:nvSpPr>
            <p:spPr>
              <a:xfrm>
                <a:off x="5176576" y="1969421"/>
                <a:ext cx="169141" cy="169141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BC271BA3-613B-4066-A5EC-9AE306A55FA0}"/>
                </a:ext>
              </a:extLst>
            </p:cNvPr>
            <p:cNvSpPr txBox="1"/>
            <p:nvPr/>
          </p:nvSpPr>
          <p:spPr>
            <a:xfrm>
              <a:off x="4098497" y="1485263"/>
              <a:ext cx="143807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ea typeface="나눔스퀘어 Bold" panose="020B0600000101010101" pitchFamily="50" charset="-127"/>
                </a:rPr>
                <a:t>User embedding</a:t>
              </a:r>
              <a:endParaRPr lang="ko-KR" altLang="en-US" sz="1400" dirty="0"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182" name="그룹 181">
            <a:extLst>
              <a:ext uri="{FF2B5EF4-FFF2-40B4-BE49-F238E27FC236}">
                <a16:creationId xmlns:a16="http://schemas.microsoft.com/office/drawing/2014/main" id="{7F5BA93F-CE75-4CD9-9EDF-CE06A1C48155}"/>
              </a:ext>
            </a:extLst>
          </p:cNvPr>
          <p:cNvGrpSpPr/>
          <p:nvPr/>
        </p:nvGrpSpPr>
        <p:grpSpPr>
          <a:xfrm>
            <a:off x="5444693" y="3921694"/>
            <a:ext cx="1438074" cy="610451"/>
            <a:chOff x="4098497" y="2344222"/>
            <a:chExt cx="1438074" cy="610451"/>
          </a:xfrm>
        </p:grpSpPr>
        <p:grpSp>
          <p:nvGrpSpPr>
            <p:cNvPr id="183" name="그룹 182">
              <a:extLst>
                <a:ext uri="{FF2B5EF4-FFF2-40B4-BE49-F238E27FC236}">
                  <a16:creationId xmlns:a16="http://schemas.microsoft.com/office/drawing/2014/main" id="{1B12F609-CE89-4E7D-BA58-C88C31C22B1D}"/>
                </a:ext>
              </a:extLst>
            </p:cNvPr>
            <p:cNvGrpSpPr/>
            <p:nvPr/>
          </p:nvGrpSpPr>
          <p:grpSpPr>
            <a:xfrm>
              <a:off x="4206426" y="2344222"/>
              <a:ext cx="1222578" cy="338294"/>
              <a:chOff x="4206426" y="1892765"/>
              <a:chExt cx="1222578" cy="338294"/>
            </a:xfrm>
          </p:grpSpPr>
          <p:sp>
            <p:nvSpPr>
              <p:cNvPr id="185" name="사각형: 둥근 모서리 184">
                <a:extLst>
                  <a:ext uri="{FF2B5EF4-FFF2-40B4-BE49-F238E27FC236}">
                    <a16:creationId xmlns:a16="http://schemas.microsoft.com/office/drawing/2014/main" id="{6C85CD43-B7A1-40FE-8A29-E3F2835BCA82}"/>
                  </a:ext>
                </a:extLst>
              </p:cNvPr>
              <p:cNvSpPr/>
              <p:nvPr/>
            </p:nvSpPr>
            <p:spPr>
              <a:xfrm>
                <a:off x="4206426" y="1892765"/>
                <a:ext cx="1222578" cy="338294"/>
              </a:xfrm>
              <a:prstGeom prst="roundRect">
                <a:avLst>
                  <a:gd name="adj" fmla="val 50000"/>
                </a:avLst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6" name="타원 185">
                <a:extLst>
                  <a:ext uri="{FF2B5EF4-FFF2-40B4-BE49-F238E27FC236}">
                    <a16:creationId xmlns:a16="http://schemas.microsoft.com/office/drawing/2014/main" id="{164A051C-E2A5-4EE7-836A-E3BC5FAF260E}"/>
                  </a:ext>
                </a:extLst>
              </p:cNvPr>
              <p:cNvSpPr/>
              <p:nvPr/>
            </p:nvSpPr>
            <p:spPr>
              <a:xfrm>
                <a:off x="4297440" y="1969421"/>
                <a:ext cx="169141" cy="169141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7" name="타원 186">
                <a:extLst>
                  <a:ext uri="{FF2B5EF4-FFF2-40B4-BE49-F238E27FC236}">
                    <a16:creationId xmlns:a16="http://schemas.microsoft.com/office/drawing/2014/main" id="{28B3B6CE-FFC2-4FF3-B56E-B9C3D44866A2}"/>
                  </a:ext>
                </a:extLst>
              </p:cNvPr>
              <p:cNvSpPr/>
              <p:nvPr/>
            </p:nvSpPr>
            <p:spPr>
              <a:xfrm>
                <a:off x="4515202" y="1969421"/>
                <a:ext cx="169141" cy="169141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8" name="타원 187">
                <a:extLst>
                  <a:ext uri="{FF2B5EF4-FFF2-40B4-BE49-F238E27FC236}">
                    <a16:creationId xmlns:a16="http://schemas.microsoft.com/office/drawing/2014/main" id="{3491A659-2B76-45C6-B683-53C71441D7CE}"/>
                  </a:ext>
                </a:extLst>
              </p:cNvPr>
              <p:cNvSpPr/>
              <p:nvPr/>
            </p:nvSpPr>
            <p:spPr>
              <a:xfrm>
                <a:off x="4732964" y="1969421"/>
                <a:ext cx="169141" cy="169141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9" name="타원 188">
                <a:extLst>
                  <a:ext uri="{FF2B5EF4-FFF2-40B4-BE49-F238E27FC236}">
                    <a16:creationId xmlns:a16="http://schemas.microsoft.com/office/drawing/2014/main" id="{F8CB2AC6-046C-4870-9426-615B95027703}"/>
                  </a:ext>
                </a:extLst>
              </p:cNvPr>
              <p:cNvSpPr/>
              <p:nvPr/>
            </p:nvSpPr>
            <p:spPr>
              <a:xfrm>
                <a:off x="4955559" y="1969421"/>
                <a:ext cx="169141" cy="169141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0" name="타원 189">
                <a:extLst>
                  <a:ext uri="{FF2B5EF4-FFF2-40B4-BE49-F238E27FC236}">
                    <a16:creationId xmlns:a16="http://schemas.microsoft.com/office/drawing/2014/main" id="{C37FC230-BBE5-4B81-A9FD-86E8BE45AA4D}"/>
                  </a:ext>
                </a:extLst>
              </p:cNvPr>
              <p:cNvSpPr/>
              <p:nvPr/>
            </p:nvSpPr>
            <p:spPr>
              <a:xfrm>
                <a:off x="5176576" y="1969421"/>
                <a:ext cx="169141" cy="169141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420915FE-DE0A-46A6-84DB-530B173BDEFA}"/>
                </a:ext>
              </a:extLst>
            </p:cNvPr>
            <p:cNvSpPr txBox="1"/>
            <p:nvPr/>
          </p:nvSpPr>
          <p:spPr>
            <a:xfrm>
              <a:off x="4098497" y="2646896"/>
              <a:ext cx="143807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ea typeface="나눔스퀘어 Bold" panose="020B0600000101010101" pitchFamily="50" charset="-127"/>
                </a:rPr>
                <a:t>Item embedding</a:t>
              </a:r>
              <a:endParaRPr lang="ko-KR" altLang="en-US" sz="1400" dirty="0">
                <a:ea typeface="나눔스퀘어 Bold" panose="020B0600000101010101" pitchFamily="50" charset="-127"/>
              </a:endParaRPr>
            </a:p>
          </p:txBody>
        </p:sp>
      </p:grp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00AC7C94-BF66-40F7-A607-D948A58AA28F}"/>
              </a:ext>
            </a:extLst>
          </p:cNvPr>
          <p:cNvCxnSpPr>
            <a:cxnSpLocks/>
            <a:endCxn id="64" idx="0"/>
          </p:cNvCxnSpPr>
          <p:nvPr/>
        </p:nvCxnSpPr>
        <p:spPr>
          <a:xfrm>
            <a:off x="6775200" y="3873262"/>
            <a:ext cx="875057" cy="652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DEAE44FD-C19F-4C42-A98E-362B382CF7B9}"/>
              </a:ext>
            </a:extLst>
          </p:cNvPr>
          <p:cNvSpPr/>
          <p:nvPr/>
        </p:nvSpPr>
        <p:spPr>
          <a:xfrm>
            <a:off x="800724" y="1436914"/>
            <a:ext cx="1677611" cy="5052677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873853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4470401" y="1334041"/>
            <a:ext cx="101599" cy="420346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848F9248-6282-4C28-A538-6062955AA16D}"/>
              </a:ext>
            </a:extLst>
          </p:cNvPr>
          <p:cNvGrpSpPr/>
          <p:nvPr/>
        </p:nvGrpSpPr>
        <p:grpSpPr>
          <a:xfrm>
            <a:off x="4982456" y="1327268"/>
            <a:ext cx="2936253" cy="646331"/>
            <a:chOff x="5171440" y="882070"/>
            <a:chExt cx="2936253" cy="646331"/>
          </a:xfrm>
        </p:grpSpPr>
        <p:sp>
          <p:nvSpPr>
            <p:cNvPr id="2" name="TextBox 1"/>
            <p:cNvSpPr txBox="1"/>
            <p:nvPr/>
          </p:nvSpPr>
          <p:spPr>
            <a:xfrm>
              <a:off x="5171440" y="882070"/>
              <a:ext cx="4716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anose="020B0604020202020204" pitchFamily="34" charset="0"/>
                </a:rPr>
                <a:t>1</a:t>
              </a:r>
              <a:endParaRPr lang="ko-KR" altLang="en-US" sz="3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060273" y="974402"/>
              <a:ext cx="204742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b="1" dirty="0">
                  <a:solidFill>
                    <a:schemeClr val="tx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anose="020B0604020202020204" pitchFamily="34" charset="0"/>
                </a:rPr>
                <a:t>Introduction</a:t>
              </a: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902E499E-A22D-4115-818A-274C38005BCD}"/>
              </a:ext>
            </a:extLst>
          </p:cNvPr>
          <p:cNvGrpSpPr/>
          <p:nvPr/>
        </p:nvGrpSpPr>
        <p:grpSpPr>
          <a:xfrm>
            <a:off x="2068585" y="2433320"/>
            <a:ext cx="1991360" cy="1991360"/>
            <a:chOff x="2194560" y="2433320"/>
            <a:chExt cx="1991360" cy="1991360"/>
          </a:xfrm>
        </p:grpSpPr>
        <p:sp>
          <p:nvSpPr>
            <p:cNvPr id="6" name="타원 5"/>
            <p:cNvSpPr/>
            <p:nvPr/>
          </p:nvSpPr>
          <p:spPr>
            <a:xfrm>
              <a:off x="2194560" y="2433320"/>
              <a:ext cx="1991360" cy="1991360"/>
            </a:xfrm>
            <a:prstGeom prst="ellipse">
              <a:avLst/>
            </a:prstGeom>
            <a:solidFill>
              <a:srgbClr val="067A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F84E9BE-A9D9-416C-B96E-425E6202B60D}"/>
                </a:ext>
              </a:extLst>
            </p:cNvPr>
            <p:cNvSpPr txBox="1"/>
            <p:nvPr/>
          </p:nvSpPr>
          <p:spPr>
            <a:xfrm>
              <a:off x="2392591" y="3105834"/>
              <a:ext cx="159531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anose="020B0604020202020204" pitchFamily="34" charset="0"/>
                </a:rPr>
                <a:t>INDEX</a:t>
              </a:r>
              <a:endParaRPr lang="ko-KR" altLang="en-US" sz="36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endParaRP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FB0727E2-0205-4290-ADF0-06AE17A0D21B}"/>
              </a:ext>
            </a:extLst>
          </p:cNvPr>
          <p:cNvGrpSpPr/>
          <p:nvPr/>
        </p:nvGrpSpPr>
        <p:grpSpPr>
          <a:xfrm>
            <a:off x="4982456" y="2051377"/>
            <a:ext cx="3089179" cy="646331"/>
            <a:chOff x="5171440" y="882070"/>
            <a:chExt cx="3089179" cy="646331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04984844-5730-4DA4-93F5-8CD1CC4F5A06}"/>
                </a:ext>
              </a:extLst>
            </p:cNvPr>
            <p:cNvSpPr txBox="1"/>
            <p:nvPr/>
          </p:nvSpPr>
          <p:spPr>
            <a:xfrm>
              <a:off x="5171440" y="882070"/>
              <a:ext cx="4716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anose="020B0604020202020204" pitchFamily="34" charset="0"/>
                </a:rPr>
                <a:t>2</a:t>
              </a:r>
              <a:endParaRPr lang="ko-KR" altLang="en-US" sz="3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738960A-9A9C-477E-B3A9-0174A49CA10C}"/>
                </a:ext>
              </a:extLst>
            </p:cNvPr>
            <p:cNvSpPr txBox="1"/>
            <p:nvPr/>
          </p:nvSpPr>
          <p:spPr>
            <a:xfrm>
              <a:off x="6060273" y="974402"/>
              <a:ext cx="220034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b="1" dirty="0">
                  <a:solidFill>
                    <a:schemeClr val="tx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anose="020B0604020202020204" pitchFamily="34" charset="0"/>
                </a:rPr>
                <a:t>Related Work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88579B87-C52A-498D-B587-DA1AD642862E}"/>
              </a:ext>
            </a:extLst>
          </p:cNvPr>
          <p:cNvGrpSpPr/>
          <p:nvPr/>
        </p:nvGrpSpPr>
        <p:grpSpPr>
          <a:xfrm>
            <a:off x="4982456" y="2772518"/>
            <a:ext cx="3504530" cy="646331"/>
            <a:chOff x="5171440" y="882070"/>
            <a:chExt cx="3504530" cy="646331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EABD012-6A78-45BE-AE2C-E56AA4DC4EDF}"/>
                </a:ext>
              </a:extLst>
            </p:cNvPr>
            <p:cNvSpPr txBox="1"/>
            <p:nvPr/>
          </p:nvSpPr>
          <p:spPr>
            <a:xfrm>
              <a:off x="5171440" y="882070"/>
              <a:ext cx="4716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anose="020B0604020202020204" pitchFamily="34" charset="0"/>
                </a:rPr>
                <a:t>3</a:t>
              </a:r>
              <a:endParaRPr lang="ko-KR" altLang="en-US" sz="3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FF9FF36-D37E-48F2-8B0D-C9B5BB0E51DA}"/>
                </a:ext>
              </a:extLst>
            </p:cNvPr>
            <p:cNvSpPr txBox="1"/>
            <p:nvPr/>
          </p:nvSpPr>
          <p:spPr>
            <a:xfrm>
              <a:off x="6060273" y="974402"/>
              <a:ext cx="261569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b="1" dirty="0">
                  <a:solidFill>
                    <a:schemeClr val="tx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anose="020B0604020202020204" pitchFamily="34" charset="0"/>
                </a:rPr>
                <a:t>Method</a:t>
              </a: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384A7E63-34FC-4A5F-B8C9-00937A2C29B1}"/>
              </a:ext>
            </a:extLst>
          </p:cNvPr>
          <p:cNvGrpSpPr/>
          <p:nvPr/>
        </p:nvGrpSpPr>
        <p:grpSpPr>
          <a:xfrm>
            <a:off x="4982456" y="3493659"/>
            <a:ext cx="2796367" cy="646331"/>
            <a:chOff x="5171440" y="882070"/>
            <a:chExt cx="2796367" cy="646331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708B5A5-C29D-4F4D-AB3D-94FF0AB45C0E}"/>
                </a:ext>
              </a:extLst>
            </p:cNvPr>
            <p:cNvSpPr txBox="1"/>
            <p:nvPr/>
          </p:nvSpPr>
          <p:spPr>
            <a:xfrm>
              <a:off x="5171440" y="882070"/>
              <a:ext cx="4716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anose="020B0604020202020204" pitchFamily="34" charset="0"/>
                </a:rPr>
                <a:t>4</a:t>
              </a:r>
              <a:endParaRPr lang="ko-KR" altLang="en-US" sz="3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71A6A27-F528-4005-B837-E8C635326A86}"/>
                </a:ext>
              </a:extLst>
            </p:cNvPr>
            <p:cNvSpPr txBox="1"/>
            <p:nvPr/>
          </p:nvSpPr>
          <p:spPr>
            <a:xfrm>
              <a:off x="6053500" y="974402"/>
              <a:ext cx="191430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b="1" dirty="0">
                  <a:solidFill>
                    <a:schemeClr val="tx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anose="020B0604020202020204" pitchFamily="34" charset="0"/>
                </a:rPr>
                <a:t>Experiment</a:t>
              </a: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F448635A-F8E6-4011-B6A6-5FAE895335F9}"/>
              </a:ext>
            </a:extLst>
          </p:cNvPr>
          <p:cNvGrpSpPr/>
          <p:nvPr/>
        </p:nvGrpSpPr>
        <p:grpSpPr>
          <a:xfrm>
            <a:off x="4982456" y="4218405"/>
            <a:ext cx="2173159" cy="646331"/>
            <a:chOff x="5171440" y="882070"/>
            <a:chExt cx="2173159" cy="646331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C22BDE9-3C9C-46DD-B8CB-402DDB34AC2E}"/>
                </a:ext>
              </a:extLst>
            </p:cNvPr>
            <p:cNvSpPr txBox="1"/>
            <p:nvPr/>
          </p:nvSpPr>
          <p:spPr>
            <a:xfrm>
              <a:off x="5171440" y="882070"/>
              <a:ext cx="4716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anose="020B0604020202020204" pitchFamily="34" charset="0"/>
                </a:rPr>
                <a:t>5</a:t>
              </a:r>
              <a:endParaRPr lang="ko-KR" altLang="en-US" sz="3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841D2F2-0E7A-41B5-B3DB-8DE0DA75B218}"/>
                </a:ext>
              </a:extLst>
            </p:cNvPr>
            <p:cNvSpPr txBox="1"/>
            <p:nvPr/>
          </p:nvSpPr>
          <p:spPr>
            <a:xfrm>
              <a:off x="6060273" y="974402"/>
              <a:ext cx="12843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b="1" dirty="0">
                  <a:solidFill>
                    <a:schemeClr val="tx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anose="020B0604020202020204" pitchFamily="34" charset="0"/>
                </a:rPr>
                <a:t>Results</a:t>
              </a: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874BD8BB-57A4-43F9-9E85-A435F522DC5C}"/>
              </a:ext>
            </a:extLst>
          </p:cNvPr>
          <p:cNvGrpSpPr/>
          <p:nvPr/>
        </p:nvGrpSpPr>
        <p:grpSpPr>
          <a:xfrm>
            <a:off x="4982456" y="4943151"/>
            <a:ext cx="2717067" cy="646331"/>
            <a:chOff x="5171440" y="882070"/>
            <a:chExt cx="2717067" cy="646331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767E841-7B34-4BF3-BF2D-ECDDA3DC9043}"/>
                </a:ext>
              </a:extLst>
            </p:cNvPr>
            <p:cNvSpPr txBox="1"/>
            <p:nvPr/>
          </p:nvSpPr>
          <p:spPr>
            <a:xfrm>
              <a:off x="5171440" y="882070"/>
              <a:ext cx="4716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anose="020B0604020202020204" pitchFamily="34" charset="0"/>
                </a:rPr>
                <a:t>6</a:t>
              </a:r>
              <a:endParaRPr lang="ko-KR" altLang="en-US" sz="3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B6BA1FF-A960-4C76-98EB-8423B37C957E}"/>
                </a:ext>
              </a:extLst>
            </p:cNvPr>
            <p:cNvSpPr txBox="1"/>
            <p:nvPr/>
          </p:nvSpPr>
          <p:spPr>
            <a:xfrm>
              <a:off x="6067046" y="974402"/>
              <a:ext cx="182146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b="1" dirty="0">
                  <a:solidFill>
                    <a:schemeClr val="tx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anose="020B0604020202020204" pitchFamily="34" charset="0"/>
                </a:rPr>
                <a:t>Conclusion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489433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3</a:t>
            </a:r>
            <a:r>
              <a:rPr lang="en-US" altLang="ko-KR" sz="3600" b="1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. Framework 1 (GCMC + CX)</a:t>
            </a:r>
            <a:endParaRPr lang="en-US" altLang="ko-KR" sz="3600" b="1" dirty="0">
              <a:solidFill>
                <a:schemeClr val="bg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64" name="Google Shape;384;gf714e84362_0_96">
            <a:extLst>
              <a:ext uri="{FF2B5EF4-FFF2-40B4-BE49-F238E27FC236}">
                <a16:creationId xmlns:a16="http://schemas.microsoft.com/office/drawing/2014/main" id="{D426967C-CAD3-4402-8778-CDAACE75FC75}"/>
              </a:ext>
            </a:extLst>
          </p:cNvPr>
          <p:cNvSpPr/>
          <p:nvPr/>
        </p:nvSpPr>
        <p:spPr>
          <a:xfrm>
            <a:off x="1594208" y="1831968"/>
            <a:ext cx="1757680" cy="523043"/>
          </a:xfrm>
          <a:custGeom>
            <a:avLst/>
            <a:gdLst/>
            <a:ahLst/>
            <a:cxnLst/>
            <a:rect l="l" t="t" r="r" b="b"/>
            <a:pathLst>
              <a:path w="1757680" h="728980" extrusionOk="0">
                <a:moveTo>
                  <a:pt x="0" y="728980"/>
                </a:moveTo>
                <a:cubicBezTo>
                  <a:pt x="291676" y="364701"/>
                  <a:pt x="583353" y="423"/>
                  <a:pt x="876300" y="0"/>
                </a:cubicBezTo>
                <a:cubicBezTo>
                  <a:pt x="1169247" y="-423"/>
                  <a:pt x="1463463" y="363008"/>
                  <a:pt x="1757680" y="726440"/>
                </a:cubicBezTo>
              </a:path>
            </a:pathLst>
          </a:custGeom>
          <a:noFill/>
          <a:ln w="28575" cap="flat" cmpd="sng">
            <a:solidFill>
              <a:srgbClr val="76717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2" name="Google Shape;385;gf714e84362_0_96">
            <a:extLst>
              <a:ext uri="{FF2B5EF4-FFF2-40B4-BE49-F238E27FC236}">
                <a16:creationId xmlns:a16="http://schemas.microsoft.com/office/drawing/2014/main" id="{AB3345BE-DE1D-4537-A734-6A8BBA9E0237}"/>
              </a:ext>
            </a:extLst>
          </p:cNvPr>
          <p:cNvSpPr/>
          <p:nvPr/>
        </p:nvSpPr>
        <p:spPr>
          <a:xfrm rot="10800000">
            <a:off x="1594208" y="2333708"/>
            <a:ext cx="1757680" cy="523043"/>
          </a:xfrm>
          <a:custGeom>
            <a:avLst/>
            <a:gdLst/>
            <a:ahLst/>
            <a:cxnLst/>
            <a:rect l="l" t="t" r="r" b="b"/>
            <a:pathLst>
              <a:path w="1757680" h="728980" extrusionOk="0">
                <a:moveTo>
                  <a:pt x="0" y="728980"/>
                </a:moveTo>
                <a:cubicBezTo>
                  <a:pt x="291676" y="364701"/>
                  <a:pt x="583353" y="423"/>
                  <a:pt x="876300" y="0"/>
                </a:cubicBezTo>
                <a:cubicBezTo>
                  <a:pt x="1169247" y="-423"/>
                  <a:pt x="1463463" y="363008"/>
                  <a:pt x="1757680" y="726440"/>
                </a:cubicBezTo>
              </a:path>
            </a:pathLst>
          </a:custGeom>
          <a:noFill/>
          <a:ln w="28575" cap="flat" cmpd="sng">
            <a:solidFill>
              <a:srgbClr val="76717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80" name="Google Shape;386;gf714e84362_0_96">
            <a:extLst>
              <a:ext uri="{FF2B5EF4-FFF2-40B4-BE49-F238E27FC236}">
                <a16:creationId xmlns:a16="http://schemas.microsoft.com/office/drawing/2014/main" id="{01E5E8BB-5D3C-413B-A911-39292F804544}"/>
              </a:ext>
            </a:extLst>
          </p:cNvPr>
          <p:cNvCxnSpPr>
            <a:stCxn id="103" idx="3"/>
          </p:cNvCxnSpPr>
          <p:nvPr/>
        </p:nvCxnSpPr>
        <p:spPr>
          <a:xfrm>
            <a:off x="1585648" y="2342671"/>
            <a:ext cx="1767900" cy="0"/>
          </a:xfrm>
          <a:prstGeom prst="straightConnector1">
            <a:avLst/>
          </a:prstGeom>
          <a:noFill/>
          <a:ln w="2857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03" name="Google Shape;387;gf714e84362_0_96">
            <a:extLst>
              <a:ext uri="{FF2B5EF4-FFF2-40B4-BE49-F238E27FC236}">
                <a16:creationId xmlns:a16="http://schemas.microsoft.com/office/drawing/2014/main" id="{AD696522-20E5-44CC-B109-126F23FC0954}"/>
              </a:ext>
            </a:extLst>
          </p:cNvPr>
          <p:cNvSpPr/>
          <p:nvPr/>
        </p:nvSpPr>
        <p:spPr>
          <a:xfrm>
            <a:off x="1253848" y="2176771"/>
            <a:ext cx="331800" cy="3318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7030A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4" name="Google Shape;388;gf714e84362_0_96">
            <a:extLst>
              <a:ext uri="{FF2B5EF4-FFF2-40B4-BE49-F238E27FC236}">
                <a16:creationId xmlns:a16="http://schemas.microsoft.com/office/drawing/2014/main" id="{E9A8AB77-1EEC-40CA-93F5-F0A3DC78C988}"/>
              </a:ext>
            </a:extLst>
          </p:cNvPr>
          <p:cNvSpPr txBox="1"/>
          <p:nvPr/>
        </p:nvSpPr>
        <p:spPr>
          <a:xfrm>
            <a:off x="1307465" y="2176771"/>
            <a:ext cx="196500" cy="2769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l="-15616" r="-15627" b="-2218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389;gf714e84362_0_96">
            <a:extLst>
              <a:ext uri="{FF2B5EF4-FFF2-40B4-BE49-F238E27FC236}">
                <a16:creationId xmlns:a16="http://schemas.microsoft.com/office/drawing/2014/main" id="{FA887692-8569-493B-B205-F7B586FD3CEA}"/>
              </a:ext>
            </a:extLst>
          </p:cNvPr>
          <p:cNvSpPr txBox="1"/>
          <p:nvPr/>
        </p:nvSpPr>
        <p:spPr>
          <a:xfrm>
            <a:off x="3402283" y="2176771"/>
            <a:ext cx="189600" cy="2769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l="-16127" r="-16127" b="-2218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390;gf714e84362_0_96">
            <a:extLst>
              <a:ext uri="{FF2B5EF4-FFF2-40B4-BE49-F238E27FC236}">
                <a16:creationId xmlns:a16="http://schemas.microsoft.com/office/drawing/2014/main" id="{32FE8983-6974-4FB5-B7CD-1369BDB221F1}"/>
              </a:ext>
            </a:extLst>
          </p:cNvPr>
          <p:cNvSpPr txBox="1"/>
          <p:nvPr/>
        </p:nvSpPr>
        <p:spPr>
          <a:xfrm>
            <a:off x="4367638" y="1773472"/>
            <a:ext cx="9957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rating</a:t>
            </a:r>
            <a:endParaRPr sz="15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7" name="Google Shape;391;gf714e84362_0_96">
            <a:extLst>
              <a:ext uri="{FF2B5EF4-FFF2-40B4-BE49-F238E27FC236}">
                <a16:creationId xmlns:a16="http://schemas.microsoft.com/office/drawing/2014/main" id="{03D72455-C067-48A3-85EF-94D67DEEDC95}"/>
              </a:ext>
            </a:extLst>
          </p:cNvPr>
          <p:cNvSpPr txBox="1"/>
          <p:nvPr/>
        </p:nvSpPr>
        <p:spPr>
          <a:xfrm>
            <a:off x="4367638" y="2143165"/>
            <a:ext cx="9957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sentiment</a:t>
            </a:r>
            <a:endParaRPr sz="15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8" name="Google Shape;392;gf714e84362_0_96">
            <a:extLst>
              <a:ext uri="{FF2B5EF4-FFF2-40B4-BE49-F238E27FC236}">
                <a16:creationId xmlns:a16="http://schemas.microsoft.com/office/drawing/2014/main" id="{FB0184C4-A5C0-404E-98EF-F23D45D9AF48}"/>
              </a:ext>
            </a:extLst>
          </p:cNvPr>
          <p:cNvSpPr txBox="1"/>
          <p:nvPr/>
        </p:nvSpPr>
        <p:spPr>
          <a:xfrm>
            <a:off x="4367638" y="2519517"/>
            <a:ext cx="9957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emotion</a:t>
            </a:r>
            <a:endParaRPr sz="15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9" name="Google Shape;393;gf714e84362_0_96">
            <a:extLst>
              <a:ext uri="{FF2B5EF4-FFF2-40B4-BE49-F238E27FC236}">
                <a16:creationId xmlns:a16="http://schemas.microsoft.com/office/drawing/2014/main" id="{5C590D26-8884-499F-A055-9C7F4C95E33C}"/>
              </a:ext>
            </a:extLst>
          </p:cNvPr>
          <p:cNvSpPr/>
          <p:nvPr/>
        </p:nvSpPr>
        <p:spPr>
          <a:xfrm>
            <a:off x="3351888" y="2176771"/>
            <a:ext cx="331800" cy="3318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2E75B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0" name="Google Shape;394;gf714e84362_0_96">
            <a:extLst>
              <a:ext uri="{FF2B5EF4-FFF2-40B4-BE49-F238E27FC236}">
                <a16:creationId xmlns:a16="http://schemas.microsoft.com/office/drawing/2014/main" id="{2E0A5DA4-8ACE-4459-9311-5E312C418AC4}"/>
              </a:ext>
            </a:extLst>
          </p:cNvPr>
          <p:cNvSpPr/>
          <p:nvPr/>
        </p:nvSpPr>
        <p:spPr>
          <a:xfrm>
            <a:off x="2309810" y="1686513"/>
            <a:ext cx="323100" cy="323100"/>
          </a:xfrm>
          <a:prstGeom prst="ellipse">
            <a:avLst/>
          </a:prstGeom>
          <a:solidFill>
            <a:schemeClr val="lt1"/>
          </a:solidFill>
          <a:ln w="28575" cap="flat" cmpd="sng">
            <a:solidFill>
              <a:srgbClr val="76717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1" name="Google Shape;395;gf714e84362_0_96">
            <a:extLst>
              <a:ext uri="{FF2B5EF4-FFF2-40B4-BE49-F238E27FC236}">
                <a16:creationId xmlns:a16="http://schemas.microsoft.com/office/drawing/2014/main" id="{860C2A56-CD6A-4CCC-9EB7-8D04BDD6B196}"/>
              </a:ext>
            </a:extLst>
          </p:cNvPr>
          <p:cNvSpPr txBox="1"/>
          <p:nvPr/>
        </p:nvSpPr>
        <p:spPr>
          <a:xfrm>
            <a:off x="2410575" y="1733382"/>
            <a:ext cx="1101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endParaRPr sz="16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2" name="Google Shape;396;gf714e84362_0_96">
            <a:extLst>
              <a:ext uri="{FF2B5EF4-FFF2-40B4-BE49-F238E27FC236}">
                <a16:creationId xmlns:a16="http://schemas.microsoft.com/office/drawing/2014/main" id="{6F3F27FC-7667-4D09-B3B0-42C63EABEE04}"/>
              </a:ext>
            </a:extLst>
          </p:cNvPr>
          <p:cNvSpPr/>
          <p:nvPr/>
        </p:nvSpPr>
        <p:spPr>
          <a:xfrm>
            <a:off x="2259349" y="2102714"/>
            <a:ext cx="412800" cy="3558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 w="28575" cap="flat" cmpd="sng">
            <a:solidFill>
              <a:srgbClr val="76717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3" name="Google Shape;397;gf714e84362_0_96">
            <a:extLst>
              <a:ext uri="{FF2B5EF4-FFF2-40B4-BE49-F238E27FC236}">
                <a16:creationId xmlns:a16="http://schemas.microsoft.com/office/drawing/2014/main" id="{DDD9A338-525C-4FD3-8A0F-C26705C7BE9C}"/>
              </a:ext>
            </a:extLst>
          </p:cNvPr>
          <p:cNvSpPr/>
          <p:nvPr/>
        </p:nvSpPr>
        <p:spPr>
          <a:xfrm>
            <a:off x="2302020" y="2694971"/>
            <a:ext cx="343800" cy="3459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4" name="Google Shape;398;gf714e84362_0_96">
            <a:extLst>
              <a:ext uri="{FF2B5EF4-FFF2-40B4-BE49-F238E27FC236}">
                <a16:creationId xmlns:a16="http://schemas.microsoft.com/office/drawing/2014/main" id="{B380D660-DD5B-45C4-9CB2-0DB827D55A0B}"/>
              </a:ext>
            </a:extLst>
          </p:cNvPr>
          <p:cNvSpPr txBox="1"/>
          <p:nvPr/>
        </p:nvSpPr>
        <p:spPr>
          <a:xfrm>
            <a:off x="2379454" y="2229507"/>
            <a:ext cx="2058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12</a:t>
            </a:r>
            <a:endParaRPr sz="16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5" name="Google Shape;399;gf714e84362_0_96">
            <a:extLst>
              <a:ext uri="{FF2B5EF4-FFF2-40B4-BE49-F238E27FC236}">
                <a16:creationId xmlns:a16="http://schemas.microsoft.com/office/drawing/2014/main" id="{A6582882-1A0C-4398-862C-1452E8225E71}"/>
              </a:ext>
            </a:extLst>
          </p:cNvPr>
          <p:cNvSpPr txBox="1"/>
          <p:nvPr/>
        </p:nvSpPr>
        <p:spPr>
          <a:xfrm>
            <a:off x="2366746" y="2762895"/>
            <a:ext cx="2058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17</a:t>
            </a:r>
            <a:endParaRPr sz="16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6" name="Google Shape;400;gf714e84362_0_96">
            <a:extLst>
              <a:ext uri="{FF2B5EF4-FFF2-40B4-BE49-F238E27FC236}">
                <a16:creationId xmlns:a16="http://schemas.microsoft.com/office/drawing/2014/main" id="{F116F91A-41E4-47D0-BA61-8F17ABA612D1}"/>
              </a:ext>
            </a:extLst>
          </p:cNvPr>
          <p:cNvSpPr/>
          <p:nvPr/>
        </p:nvSpPr>
        <p:spPr>
          <a:xfrm>
            <a:off x="4079015" y="1860448"/>
            <a:ext cx="192600" cy="192600"/>
          </a:xfrm>
          <a:prstGeom prst="ellipse">
            <a:avLst/>
          </a:prstGeom>
          <a:solidFill>
            <a:schemeClr val="lt1"/>
          </a:solidFill>
          <a:ln w="28575" cap="flat" cmpd="sng">
            <a:solidFill>
              <a:srgbClr val="76717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7" name="Google Shape;401;gf714e84362_0_96">
            <a:extLst>
              <a:ext uri="{FF2B5EF4-FFF2-40B4-BE49-F238E27FC236}">
                <a16:creationId xmlns:a16="http://schemas.microsoft.com/office/drawing/2014/main" id="{04752774-B007-425F-92B3-4D88A0C836E6}"/>
              </a:ext>
            </a:extLst>
          </p:cNvPr>
          <p:cNvSpPr/>
          <p:nvPr/>
        </p:nvSpPr>
        <p:spPr>
          <a:xfrm>
            <a:off x="4067283" y="2214640"/>
            <a:ext cx="216000" cy="1863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 w="28575" cap="flat" cmpd="sng">
            <a:solidFill>
              <a:srgbClr val="76717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8" name="Google Shape;402;gf714e84362_0_96">
            <a:extLst>
              <a:ext uri="{FF2B5EF4-FFF2-40B4-BE49-F238E27FC236}">
                <a16:creationId xmlns:a16="http://schemas.microsoft.com/office/drawing/2014/main" id="{F7DCBC1F-BCAF-4B82-81C5-0698112FE02C}"/>
              </a:ext>
            </a:extLst>
          </p:cNvPr>
          <p:cNvSpPr/>
          <p:nvPr/>
        </p:nvSpPr>
        <p:spPr>
          <a:xfrm>
            <a:off x="4078188" y="2602578"/>
            <a:ext cx="193200" cy="1944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119" name="Google Shape;403;gf714e84362_0_96">
            <a:extLst>
              <a:ext uri="{FF2B5EF4-FFF2-40B4-BE49-F238E27FC236}">
                <a16:creationId xmlns:a16="http://schemas.microsoft.com/office/drawing/2014/main" id="{8C4EACA0-05DD-4ECB-B70D-A87E5F46B937}"/>
              </a:ext>
            </a:extLst>
          </p:cNvPr>
          <p:cNvGraphicFramePr/>
          <p:nvPr>
            <p:extLst/>
          </p:nvPr>
        </p:nvGraphicFramePr>
        <p:xfrm>
          <a:off x="7330585" y="2200012"/>
          <a:ext cx="1914250" cy="19810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20" name="Google Shape;404;gf714e84362_0_96">
            <a:extLst>
              <a:ext uri="{FF2B5EF4-FFF2-40B4-BE49-F238E27FC236}">
                <a16:creationId xmlns:a16="http://schemas.microsoft.com/office/drawing/2014/main" id="{6B927D4D-6D0D-4A63-9B5F-1CE8579A72B3}"/>
              </a:ext>
            </a:extLst>
          </p:cNvPr>
          <p:cNvSpPr txBox="1"/>
          <p:nvPr/>
        </p:nvSpPr>
        <p:spPr>
          <a:xfrm>
            <a:off x="9393545" y="1926909"/>
            <a:ext cx="11577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rating (0-9)</a:t>
            </a:r>
            <a:endParaRPr sz="15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1" name="Google Shape;405;gf714e84362_0_96">
            <a:extLst>
              <a:ext uri="{FF2B5EF4-FFF2-40B4-BE49-F238E27FC236}">
                <a16:creationId xmlns:a16="http://schemas.microsoft.com/office/drawing/2014/main" id="{920E5169-F7D9-4341-B99B-72943ADB9CE7}"/>
              </a:ext>
            </a:extLst>
          </p:cNvPr>
          <p:cNvSpPr txBox="1"/>
          <p:nvPr/>
        </p:nvSpPr>
        <p:spPr>
          <a:xfrm>
            <a:off x="9749945" y="2358809"/>
            <a:ext cx="17655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sentiment (10 - 14)</a:t>
            </a:r>
            <a:endParaRPr sz="15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2" name="Google Shape;406;gf714e84362_0_96">
            <a:extLst>
              <a:ext uri="{FF2B5EF4-FFF2-40B4-BE49-F238E27FC236}">
                <a16:creationId xmlns:a16="http://schemas.microsoft.com/office/drawing/2014/main" id="{ED5A4E62-05DF-4CFE-ABFE-B22CDCAFD20B}"/>
              </a:ext>
            </a:extLst>
          </p:cNvPr>
          <p:cNvSpPr txBox="1"/>
          <p:nvPr/>
        </p:nvSpPr>
        <p:spPr>
          <a:xfrm>
            <a:off x="10210784" y="2809600"/>
            <a:ext cx="16053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emotion (15 - 20)</a:t>
            </a:r>
            <a:endParaRPr sz="15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3" name="Google Shape;407;gf714e84362_0_96">
            <a:extLst>
              <a:ext uri="{FF2B5EF4-FFF2-40B4-BE49-F238E27FC236}">
                <a16:creationId xmlns:a16="http://schemas.microsoft.com/office/drawing/2014/main" id="{DB3E51E7-E6BD-44EC-B473-29211C67C188}"/>
              </a:ext>
            </a:extLst>
          </p:cNvPr>
          <p:cNvSpPr txBox="1"/>
          <p:nvPr/>
        </p:nvSpPr>
        <p:spPr>
          <a:xfrm>
            <a:off x="1307465" y="3649246"/>
            <a:ext cx="196500" cy="2769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l="-15616" r="-15627" b="-2218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408;gf714e84362_0_96">
            <a:extLst>
              <a:ext uri="{FF2B5EF4-FFF2-40B4-BE49-F238E27FC236}">
                <a16:creationId xmlns:a16="http://schemas.microsoft.com/office/drawing/2014/main" id="{C3ED9B04-F418-4074-BA68-C24C5685B735}"/>
              </a:ext>
            </a:extLst>
          </p:cNvPr>
          <p:cNvSpPr txBox="1"/>
          <p:nvPr/>
        </p:nvSpPr>
        <p:spPr>
          <a:xfrm>
            <a:off x="1307465" y="4658346"/>
            <a:ext cx="196500" cy="2769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l="-15616" r="-15627" b="-2218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409;gf714e84362_0_96">
            <a:extLst>
              <a:ext uri="{FF2B5EF4-FFF2-40B4-BE49-F238E27FC236}">
                <a16:creationId xmlns:a16="http://schemas.microsoft.com/office/drawing/2014/main" id="{97E2E684-90D2-4895-BE5D-52FA0B2E1978}"/>
              </a:ext>
            </a:extLst>
          </p:cNvPr>
          <p:cNvSpPr txBox="1"/>
          <p:nvPr/>
        </p:nvSpPr>
        <p:spPr>
          <a:xfrm>
            <a:off x="3401458" y="3649246"/>
            <a:ext cx="189600" cy="2769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l="-16127" r="-16127" b="-2218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410;gf714e84362_0_96">
            <a:extLst>
              <a:ext uri="{FF2B5EF4-FFF2-40B4-BE49-F238E27FC236}">
                <a16:creationId xmlns:a16="http://schemas.microsoft.com/office/drawing/2014/main" id="{5996E560-02A0-40BC-9D76-06079183AD80}"/>
              </a:ext>
            </a:extLst>
          </p:cNvPr>
          <p:cNvSpPr txBox="1"/>
          <p:nvPr/>
        </p:nvSpPr>
        <p:spPr>
          <a:xfrm>
            <a:off x="3402283" y="4630896"/>
            <a:ext cx="189600" cy="2769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l="-16127" r="-16127" b="-2218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7" name="Google Shape;411;gf714e84362_0_96">
            <a:extLst>
              <a:ext uri="{FF2B5EF4-FFF2-40B4-BE49-F238E27FC236}">
                <a16:creationId xmlns:a16="http://schemas.microsoft.com/office/drawing/2014/main" id="{EF3A878C-7AFE-4845-A0EE-8EC0B1AE8C88}"/>
              </a:ext>
            </a:extLst>
          </p:cNvPr>
          <p:cNvCxnSpPr>
            <a:stCxn id="164" idx="3"/>
            <a:endCxn id="166" idx="1"/>
          </p:cNvCxnSpPr>
          <p:nvPr/>
        </p:nvCxnSpPr>
        <p:spPr>
          <a:xfrm>
            <a:off x="1585648" y="3815146"/>
            <a:ext cx="1765500" cy="0"/>
          </a:xfrm>
          <a:prstGeom prst="straightConnector1">
            <a:avLst/>
          </a:prstGeom>
          <a:noFill/>
          <a:ln w="2857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28" name="Google Shape;414;gf714e84362_0_96">
            <a:extLst>
              <a:ext uri="{FF2B5EF4-FFF2-40B4-BE49-F238E27FC236}">
                <a16:creationId xmlns:a16="http://schemas.microsoft.com/office/drawing/2014/main" id="{EA3BC749-7E12-4673-8FEE-E1D6492B4A36}"/>
              </a:ext>
            </a:extLst>
          </p:cNvPr>
          <p:cNvCxnSpPr>
            <a:stCxn id="165" idx="3"/>
            <a:endCxn id="166" idx="1"/>
          </p:cNvCxnSpPr>
          <p:nvPr/>
        </p:nvCxnSpPr>
        <p:spPr>
          <a:xfrm rot="10800000" flipH="1">
            <a:off x="1585648" y="3815046"/>
            <a:ext cx="1765500" cy="1009200"/>
          </a:xfrm>
          <a:prstGeom prst="straightConnector1">
            <a:avLst/>
          </a:prstGeom>
          <a:noFill/>
          <a:ln w="2857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29" name="Google Shape;416;gf714e84362_0_96">
            <a:extLst>
              <a:ext uri="{FF2B5EF4-FFF2-40B4-BE49-F238E27FC236}">
                <a16:creationId xmlns:a16="http://schemas.microsoft.com/office/drawing/2014/main" id="{4112254A-3D0B-49C9-933E-F89772D2D5C0}"/>
              </a:ext>
            </a:extLst>
          </p:cNvPr>
          <p:cNvCxnSpPr>
            <a:stCxn id="165" idx="3"/>
            <a:endCxn id="167" idx="1"/>
          </p:cNvCxnSpPr>
          <p:nvPr/>
        </p:nvCxnSpPr>
        <p:spPr>
          <a:xfrm rot="10800000" flipH="1">
            <a:off x="1585648" y="4796946"/>
            <a:ext cx="1766100" cy="27300"/>
          </a:xfrm>
          <a:prstGeom prst="straightConnector1">
            <a:avLst/>
          </a:prstGeom>
          <a:noFill/>
          <a:ln w="2857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30" name="Google Shape;418;gf714e84362_0_96">
            <a:extLst>
              <a:ext uri="{FF2B5EF4-FFF2-40B4-BE49-F238E27FC236}">
                <a16:creationId xmlns:a16="http://schemas.microsoft.com/office/drawing/2014/main" id="{1E04F4CF-3B40-4EB1-8AB9-58185BAFF94D}"/>
              </a:ext>
            </a:extLst>
          </p:cNvPr>
          <p:cNvSpPr/>
          <p:nvPr/>
        </p:nvSpPr>
        <p:spPr>
          <a:xfrm>
            <a:off x="2296458" y="3625459"/>
            <a:ext cx="343800" cy="3459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1" name="Google Shape;419;gf714e84362_0_96">
            <a:extLst>
              <a:ext uri="{FF2B5EF4-FFF2-40B4-BE49-F238E27FC236}">
                <a16:creationId xmlns:a16="http://schemas.microsoft.com/office/drawing/2014/main" id="{2EE22107-1E45-4A45-BE7F-3D1F34E65E8B}"/>
              </a:ext>
            </a:extLst>
          </p:cNvPr>
          <p:cNvSpPr txBox="1"/>
          <p:nvPr/>
        </p:nvSpPr>
        <p:spPr>
          <a:xfrm>
            <a:off x="2376424" y="3693382"/>
            <a:ext cx="2058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18</a:t>
            </a:r>
            <a:endParaRPr sz="16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2" name="Google Shape;420;gf714e84362_0_96">
            <a:extLst>
              <a:ext uri="{FF2B5EF4-FFF2-40B4-BE49-F238E27FC236}">
                <a16:creationId xmlns:a16="http://schemas.microsoft.com/office/drawing/2014/main" id="{BB45BEF4-C770-492F-9BEC-5326309B0AC9}"/>
              </a:ext>
            </a:extLst>
          </p:cNvPr>
          <p:cNvSpPr/>
          <p:nvPr/>
        </p:nvSpPr>
        <p:spPr>
          <a:xfrm>
            <a:off x="2304185" y="4144488"/>
            <a:ext cx="323100" cy="323100"/>
          </a:xfrm>
          <a:prstGeom prst="ellipse">
            <a:avLst/>
          </a:prstGeom>
          <a:solidFill>
            <a:schemeClr val="lt1"/>
          </a:solidFill>
          <a:ln w="28575" cap="flat" cmpd="sng">
            <a:solidFill>
              <a:srgbClr val="76717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3" name="Google Shape;421;gf714e84362_0_96">
            <a:extLst>
              <a:ext uri="{FF2B5EF4-FFF2-40B4-BE49-F238E27FC236}">
                <a16:creationId xmlns:a16="http://schemas.microsoft.com/office/drawing/2014/main" id="{771DA83D-0539-4990-B4D7-BA1B7080EA60}"/>
              </a:ext>
            </a:extLst>
          </p:cNvPr>
          <p:cNvSpPr txBox="1"/>
          <p:nvPr/>
        </p:nvSpPr>
        <p:spPr>
          <a:xfrm>
            <a:off x="2427810" y="4191357"/>
            <a:ext cx="1101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endParaRPr sz="16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4" name="Google Shape;422;gf714e84362_0_96">
            <a:extLst>
              <a:ext uri="{FF2B5EF4-FFF2-40B4-BE49-F238E27FC236}">
                <a16:creationId xmlns:a16="http://schemas.microsoft.com/office/drawing/2014/main" id="{097AEB49-8B3F-4B31-AB01-4B157BFE4A24}"/>
              </a:ext>
            </a:extLst>
          </p:cNvPr>
          <p:cNvSpPr/>
          <p:nvPr/>
        </p:nvSpPr>
        <p:spPr>
          <a:xfrm>
            <a:off x="2307210" y="4640738"/>
            <a:ext cx="323100" cy="323100"/>
          </a:xfrm>
          <a:prstGeom prst="ellipse">
            <a:avLst/>
          </a:prstGeom>
          <a:solidFill>
            <a:schemeClr val="lt1"/>
          </a:solidFill>
          <a:ln w="28575" cap="flat" cmpd="sng">
            <a:solidFill>
              <a:srgbClr val="76717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5" name="Google Shape;423;gf714e84362_0_96">
            <a:extLst>
              <a:ext uri="{FF2B5EF4-FFF2-40B4-BE49-F238E27FC236}">
                <a16:creationId xmlns:a16="http://schemas.microsoft.com/office/drawing/2014/main" id="{E2CDC197-1506-4268-9DA7-26FB3024EF21}"/>
              </a:ext>
            </a:extLst>
          </p:cNvPr>
          <p:cNvSpPr txBox="1"/>
          <p:nvPr/>
        </p:nvSpPr>
        <p:spPr>
          <a:xfrm>
            <a:off x="2407975" y="4687607"/>
            <a:ext cx="1101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</a:t>
            </a:r>
            <a:endParaRPr sz="16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6" name="Google Shape;424;gf714e84362_0_96">
            <a:extLst>
              <a:ext uri="{FF2B5EF4-FFF2-40B4-BE49-F238E27FC236}">
                <a16:creationId xmlns:a16="http://schemas.microsoft.com/office/drawing/2014/main" id="{02681B53-960E-4C58-A7AB-0B2F2A375BCD}"/>
              </a:ext>
            </a:extLst>
          </p:cNvPr>
          <p:cNvSpPr/>
          <p:nvPr/>
        </p:nvSpPr>
        <p:spPr>
          <a:xfrm rot="10800000">
            <a:off x="1589920" y="4802283"/>
            <a:ext cx="1757680" cy="523043"/>
          </a:xfrm>
          <a:custGeom>
            <a:avLst/>
            <a:gdLst/>
            <a:ahLst/>
            <a:cxnLst/>
            <a:rect l="l" t="t" r="r" b="b"/>
            <a:pathLst>
              <a:path w="1757680" h="728980" extrusionOk="0">
                <a:moveTo>
                  <a:pt x="0" y="728980"/>
                </a:moveTo>
                <a:cubicBezTo>
                  <a:pt x="291676" y="364701"/>
                  <a:pt x="583353" y="423"/>
                  <a:pt x="876300" y="0"/>
                </a:cubicBezTo>
                <a:cubicBezTo>
                  <a:pt x="1169247" y="-423"/>
                  <a:pt x="1463463" y="363008"/>
                  <a:pt x="1757680" y="726440"/>
                </a:cubicBezTo>
              </a:path>
            </a:pathLst>
          </a:custGeom>
          <a:noFill/>
          <a:ln w="28575" cap="flat" cmpd="sng">
            <a:solidFill>
              <a:srgbClr val="76717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7" name="Google Shape;425;gf714e84362_0_96">
            <a:extLst>
              <a:ext uri="{FF2B5EF4-FFF2-40B4-BE49-F238E27FC236}">
                <a16:creationId xmlns:a16="http://schemas.microsoft.com/office/drawing/2014/main" id="{927A175E-4710-48B6-9AA0-61751AF25F93}"/>
              </a:ext>
            </a:extLst>
          </p:cNvPr>
          <p:cNvSpPr/>
          <p:nvPr/>
        </p:nvSpPr>
        <p:spPr>
          <a:xfrm>
            <a:off x="2279499" y="5098523"/>
            <a:ext cx="412800" cy="3558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 w="28575" cap="flat" cmpd="sng">
            <a:solidFill>
              <a:srgbClr val="76717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8" name="Google Shape;426;gf714e84362_0_96">
            <a:extLst>
              <a:ext uri="{FF2B5EF4-FFF2-40B4-BE49-F238E27FC236}">
                <a16:creationId xmlns:a16="http://schemas.microsoft.com/office/drawing/2014/main" id="{E6C87A52-6CB1-43C2-8429-08A6B9A8DF75}"/>
              </a:ext>
            </a:extLst>
          </p:cNvPr>
          <p:cNvSpPr txBox="1"/>
          <p:nvPr/>
        </p:nvSpPr>
        <p:spPr>
          <a:xfrm>
            <a:off x="2399604" y="5225316"/>
            <a:ext cx="2058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11</a:t>
            </a:r>
            <a:endParaRPr sz="16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9" name="Google Shape;427;gf714e84362_0_96">
            <a:extLst>
              <a:ext uri="{FF2B5EF4-FFF2-40B4-BE49-F238E27FC236}">
                <a16:creationId xmlns:a16="http://schemas.microsoft.com/office/drawing/2014/main" id="{9C9CDDE1-35B8-4D44-9BB9-9A1AE6DB7631}"/>
              </a:ext>
            </a:extLst>
          </p:cNvPr>
          <p:cNvSpPr/>
          <p:nvPr/>
        </p:nvSpPr>
        <p:spPr>
          <a:xfrm>
            <a:off x="1592273" y="3289145"/>
            <a:ext cx="1748892" cy="523043"/>
          </a:xfrm>
          <a:custGeom>
            <a:avLst/>
            <a:gdLst/>
            <a:ahLst/>
            <a:cxnLst/>
            <a:rect l="l" t="t" r="r" b="b"/>
            <a:pathLst>
              <a:path w="1757680" h="728980" extrusionOk="0">
                <a:moveTo>
                  <a:pt x="0" y="728980"/>
                </a:moveTo>
                <a:cubicBezTo>
                  <a:pt x="291676" y="364701"/>
                  <a:pt x="583353" y="423"/>
                  <a:pt x="876300" y="0"/>
                </a:cubicBezTo>
                <a:cubicBezTo>
                  <a:pt x="1169247" y="-423"/>
                  <a:pt x="1463463" y="363008"/>
                  <a:pt x="1757680" y="726440"/>
                </a:cubicBezTo>
              </a:path>
            </a:pathLst>
          </a:custGeom>
          <a:noFill/>
          <a:ln w="28575" cap="flat" cmpd="sng">
            <a:solidFill>
              <a:srgbClr val="76717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0" name="Google Shape;428;gf714e84362_0_96">
            <a:extLst>
              <a:ext uri="{FF2B5EF4-FFF2-40B4-BE49-F238E27FC236}">
                <a16:creationId xmlns:a16="http://schemas.microsoft.com/office/drawing/2014/main" id="{8F7F35EF-693B-4331-807D-B3DBF3226022}"/>
              </a:ext>
            </a:extLst>
          </p:cNvPr>
          <p:cNvSpPr/>
          <p:nvPr/>
        </p:nvSpPr>
        <p:spPr>
          <a:xfrm>
            <a:off x="2283643" y="3156943"/>
            <a:ext cx="323100" cy="323100"/>
          </a:xfrm>
          <a:prstGeom prst="ellipse">
            <a:avLst/>
          </a:prstGeom>
          <a:solidFill>
            <a:schemeClr val="lt1"/>
          </a:solidFill>
          <a:ln w="28575" cap="flat" cmpd="sng">
            <a:solidFill>
              <a:srgbClr val="76717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1" name="Google Shape;429;gf714e84362_0_96">
            <a:extLst>
              <a:ext uri="{FF2B5EF4-FFF2-40B4-BE49-F238E27FC236}">
                <a16:creationId xmlns:a16="http://schemas.microsoft.com/office/drawing/2014/main" id="{AFB254D4-40D8-4E1F-A83B-46FA863464E9}"/>
              </a:ext>
            </a:extLst>
          </p:cNvPr>
          <p:cNvSpPr txBox="1"/>
          <p:nvPr/>
        </p:nvSpPr>
        <p:spPr>
          <a:xfrm>
            <a:off x="2397755" y="3202610"/>
            <a:ext cx="1101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endParaRPr sz="16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142" name="Google Shape;430;gf714e84362_0_96">
            <a:extLst>
              <a:ext uri="{FF2B5EF4-FFF2-40B4-BE49-F238E27FC236}">
                <a16:creationId xmlns:a16="http://schemas.microsoft.com/office/drawing/2014/main" id="{0576B4D6-22AE-494D-A0CD-F725BA6CD333}"/>
              </a:ext>
            </a:extLst>
          </p:cNvPr>
          <p:cNvGraphicFramePr/>
          <p:nvPr>
            <p:extLst/>
          </p:nvPr>
        </p:nvGraphicFramePr>
        <p:xfrm>
          <a:off x="7406785" y="2276212"/>
          <a:ext cx="1914250" cy="19810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 dirty="0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43" name="Google Shape;431;gf714e84362_0_96">
            <a:extLst>
              <a:ext uri="{FF2B5EF4-FFF2-40B4-BE49-F238E27FC236}">
                <a16:creationId xmlns:a16="http://schemas.microsoft.com/office/drawing/2014/main" id="{49AC7C81-90D9-4BD0-8DD9-67D088766357}"/>
              </a:ext>
            </a:extLst>
          </p:cNvPr>
          <p:cNvGraphicFramePr/>
          <p:nvPr>
            <p:extLst/>
          </p:nvPr>
        </p:nvGraphicFramePr>
        <p:xfrm>
          <a:off x="7482985" y="2352412"/>
          <a:ext cx="1914250" cy="19810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 dirty="0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44" name="Google Shape;432;gf714e84362_0_96">
            <a:extLst>
              <a:ext uri="{FF2B5EF4-FFF2-40B4-BE49-F238E27FC236}">
                <a16:creationId xmlns:a16="http://schemas.microsoft.com/office/drawing/2014/main" id="{48C42DBA-1134-4B3E-A48B-495D72DBBE97}"/>
              </a:ext>
            </a:extLst>
          </p:cNvPr>
          <p:cNvGraphicFramePr/>
          <p:nvPr>
            <p:extLst/>
          </p:nvPr>
        </p:nvGraphicFramePr>
        <p:xfrm>
          <a:off x="7559185" y="2428612"/>
          <a:ext cx="1914250" cy="19810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 dirty="0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45" name="Google Shape;433;gf714e84362_0_96">
            <a:extLst>
              <a:ext uri="{FF2B5EF4-FFF2-40B4-BE49-F238E27FC236}">
                <a16:creationId xmlns:a16="http://schemas.microsoft.com/office/drawing/2014/main" id="{3392B05E-EC8A-4B50-A284-FE9F0E4A0DDA}"/>
              </a:ext>
            </a:extLst>
          </p:cNvPr>
          <p:cNvGraphicFramePr/>
          <p:nvPr>
            <p:extLst/>
          </p:nvPr>
        </p:nvGraphicFramePr>
        <p:xfrm>
          <a:off x="7635385" y="2504812"/>
          <a:ext cx="1914250" cy="19810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46" name="Google Shape;434;gf714e84362_0_96">
            <a:extLst>
              <a:ext uri="{FF2B5EF4-FFF2-40B4-BE49-F238E27FC236}">
                <a16:creationId xmlns:a16="http://schemas.microsoft.com/office/drawing/2014/main" id="{457E2DFD-5147-473C-B68A-B9EF76F54958}"/>
              </a:ext>
            </a:extLst>
          </p:cNvPr>
          <p:cNvGraphicFramePr/>
          <p:nvPr>
            <p:extLst/>
          </p:nvPr>
        </p:nvGraphicFramePr>
        <p:xfrm>
          <a:off x="7711585" y="2581012"/>
          <a:ext cx="1914250" cy="19810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47" name="Google Shape;435;gf714e84362_0_96">
            <a:extLst>
              <a:ext uri="{FF2B5EF4-FFF2-40B4-BE49-F238E27FC236}">
                <a16:creationId xmlns:a16="http://schemas.microsoft.com/office/drawing/2014/main" id="{48A629D9-CFE4-4E66-9592-B5EB4C514E31}"/>
              </a:ext>
            </a:extLst>
          </p:cNvPr>
          <p:cNvGraphicFramePr/>
          <p:nvPr>
            <p:extLst/>
          </p:nvPr>
        </p:nvGraphicFramePr>
        <p:xfrm>
          <a:off x="7787785" y="2657212"/>
          <a:ext cx="1914250" cy="19810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48" name="Google Shape;436;gf714e84362_0_96">
            <a:extLst>
              <a:ext uri="{FF2B5EF4-FFF2-40B4-BE49-F238E27FC236}">
                <a16:creationId xmlns:a16="http://schemas.microsoft.com/office/drawing/2014/main" id="{26CF22FC-DBC1-4DB2-8783-AB938D91C465}"/>
              </a:ext>
            </a:extLst>
          </p:cNvPr>
          <p:cNvGraphicFramePr/>
          <p:nvPr>
            <p:extLst/>
          </p:nvPr>
        </p:nvGraphicFramePr>
        <p:xfrm>
          <a:off x="7863985" y="2733412"/>
          <a:ext cx="1914250" cy="19810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49" name="Google Shape;437;gf714e84362_0_96">
            <a:extLst>
              <a:ext uri="{FF2B5EF4-FFF2-40B4-BE49-F238E27FC236}">
                <a16:creationId xmlns:a16="http://schemas.microsoft.com/office/drawing/2014/main" id="{304CEA89-B7FE-4E9D-AB9F-DD90B03E2ADF}"/>
              </a:ext>
            </a:extLst>
          </p:cNvPr>
          <p:cNvGraphicFramePr/>
          <p:nvPr>
            <p:extLst/>
          </p:nvPr>
        </p:nvGraphicFramePr>
        <p:xfrm>
          <a:off x="7940185" y="2809612"/>
          <a:ext cx="1914250" cy="19810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50" name="Google Shape;438;gf714e84362_0_96">
            <a:extLst>
              <a:ext uri="{FF2B5EF4-FFF2-40B4-BE49-F238E27FC236}">
                <a16:creationId xmlns:a16="http://schemas.microsoft.com/office/drawing/2014/main" id="{6F56771A-63B9-4EE1-8019-E6BD9306A3C6}"/>
              </a:ext>
            </a:extLst>
          </p:cNvPr>
          <p:cNvGraphicFramePr/>
          <p:nvPr>
            <p:extLst/>
          </p:nvPr>
        </p:nvGraphicFramePr>
        <p:xfrm>
          <a:off x="8016385" y="2885812"/>
          <a:ext cx="1914250" cy="19810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51" name="Google Shape;439;gf714e84362_0_96">
            <a:extLst>
              <a:ext uri="{FF2B5EF4-FFF2-40B4-BE49-F238E27FC236}">
                <a16:creationId xmlns:a16="http://schemas.microsoft.com/office/drawing/2014/main" id="{227E553E-CF30-4F70-ADE3-DB9A0E3E93FA}"/>
              </a:ext>
            </a:extLst>
          </p:cNvPr>
          <p:cNvGraphicFramePr/>
          <p:nvPr>
            <p:extLst/>
          </p:nvPr>
        </p:nvGraphicFramePr>
        <p:xfrm>
          <a:off x="8092585" y="2962012"/>
          <a:ext cx="1914250" cy="19810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52" name="Google Shape;440;gf714e84362_0_96">
            <a:extLst>
              <a:ext uri="{FF2B5EF4-FFF2-40B4-BE49-F238E27FC236}">
                <a16:creationId xmlns:a16="http://schemas.microsoft.com/office/drawing/2014/main" id="{3C85E8F6-D508-4EE8-9E38-6C56FF93DD31}"/>
              </a:ext>
            </a:extLst>
          </p:cNvPr>
          <p:cNvGraphicFramePr/>
          <p:nvPr>
            <p:extLst/>
          </p:nvPr>
        </p:nvGraphicFramePr>
        <p:xfrm>
          <a:off x="8168785" y="3038212"/>
          <a:ext cx="1914250" cy="19810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53" name="Google Shape;441;gf714e84362_0_96">
            <a:extLst>
              <a:ext uri="{FF2B5EF4-FFF2-40B4-BE49-F238E27FC236}">
                <a16:creationId xmlns:a16="http://schemas.microsoft.com/office/drawing/2014/main" id="{6793961B-13D9-4918-9EF5-440B2F413589}"/>
              </a:ext>
            </a:extLst>
          </p:cNvPr>
          <p:cNvGraphicFramePr/>
          <p:nvPr>
            <p:extLst/>
          </p:nvPr>
        </p:nvGraphicFramePr>
        <p:xfrm>
          <a:off x="8244985" y="3114411"/>
          <a:ext cx="1914250" cy="197032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940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500"/>
                        <a:t>0</a:t>
                      </a:r>
                      <a:endParaRPr sz="1500" u="none" strike="noStrike" cap="none"/>
                    </a:p>
                  </a:txBody>
                  <a:tcPr marL="91425" marR="91425" marT="0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500"/>
                        <a:t>1</a:t>
                      </a:r>
                      <a:endParaRPr sz="1500" u="none" strike="noStrike" cap="none"/>
                    </a:p>
                  </a:txBody>
                  <a:tcPr marL="91425" marR="91425" marT="0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500"/>
                        <a:t>1</a:t>
                      </a:r>
                      <a:endParaRPr sz="1500" u="none" strike="noStrike" cap="none"/>
                    </a:p>
                  </a:txBody>
                  <a:tcPr marL="91425" marR="91425" marT="0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500"/>
                        <a:t>0</a:t>
                      </a:r>
                      <a:endParaRPr sz="1500" u="none" strike="noStrike" cap="none"/>
                    </a:p>
                  </a:txBody>
                  <a:tcPr marL="91425" marR="91425" marT="0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500"/>
                        <a:t>1</a:t>
                      </a:r>
                      <a:endParaRPr sz="1500" u="none" strike="noStrike" cap="none"/>
                    </a:p>
                  </a:txBody>
                  <a:tcPr marL="91425" marR="91425" marT="0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40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500"/>
                        <a:t>0</a:t>
                      </a:r>
                      <a:endParaRPr sz="1500" u="none" strike="noStrike" cap="none"/>
                    </a:p>
                  </a:txBody>
                  <a:tcPr marL="91425" marR="91425" marT="0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500"/>
                        <a:t>0</a:t>
                      </a:r>
                      <a:endParaRPr sz="1500" u="none" strike="noStrike" cap="none"/>
                    </a:p>
                  </a:txBody>
                  <a:tcPr marL="91425" marR="91425" marT="0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500"/>
                        <a:t>0</a:t>
                      </a:r>
                      <a:endParaRPr sz="1500" u="none" strike="noStrike" cap="none"/>
                    </a:p>
                  </a:txBody>
                  <a:tcPr marL="91425" marR="91425" marT="0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500"/>
                        <a:t>1</a:t>
                      </a:r>
                      <a:endParaRPr sz="1500" u="none" strike="noStrike" cap="none"/>
                    </a:p>
                  </a:txBody>
                  <a:tcPr marL="91425" marR="91425" marT="0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500"/>
                        <a:t>0</a:t>
                      </a:r>
                      <a:endParaRPr sz="1500" u="none" strike="noStrike" cap="none"/>
                    </a:p>
                  </a:txBody>
                  <a:tcPr marL="91425" marR="91425" marT="0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40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500"/>
                        <a:t>1</a:t>
                      </a:r>
                      <a:endParaRPr sz="1500" u="none" strike="noStrike" cap="none"/>
                    </a:p>
                  </a:txBody>
                  <a:tcPr marL="91425" marR="91425" marT="0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500"/>
                        <a:t>0</a:t>
                      </a:r>
                      <a:endParaRPr sz="1500" u="none" strike="noStrike" cap="none"/>
                    </a:p>
                  </a:txBody>
                  <a:tcPr marL="91425" marR="91425" marT="0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500"/>
                        <a:t>0</a:t>
                      </a:r>
                      <a:endParaRPr sz="1500" u="none" strike="noStrike" cap="none"/>
                    </a:p>
                  </a:txBody>
                  <a:tcPr marL="91425" marR="91425" marT="0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500"/>
                        <a:t>1</a:t>
                      </a:r>
                      <a:endParaRPr sz="1500" u="none" strike="noStrike" cap="none"/>
                    </a:p>
                  </a:txBody>
                  <a:tcPr marL="91425" marR="91425" marT="0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500"/>
                        <a:t>0</a:t>
                      </a:r>
                      <a:endParaRPr sz="1500" u="none" strike="noStrike" cap="none"/>
                    </a:p>
                  </a:txBody>
                  <a:tcPr marL="91425" marR="91425" marT="0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40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500"/>
                        <a:t>1</a:t>
                      </a:r>
                      <a:endParaRPr sz="1500" u="none" strike="noStrike" cap="none"/>
                    </a:p>
                  </a:txBody>
                  <a:tcPr marL="91425" marR="91425" marT="0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500"/>
                        <a:t>1</a:t>
                      </a:r>
                      <a:endParaRPr sz="1500" u="none" strike="noStrike" cap="none"/>
                    </a:p>
                  </a:txBody>
                  <a:tcPr marL="91425" marR="91425" marT="0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500"/>
                        <a:t>1</a:t>
                      </a:r>
                      <a:endParaRPr sz="1500" u="none" strike="noStrike" cap="none"/>
                    </a:p>
                  </a:txBody>
                  <a:tcPr marL="91425" marR="91425" marT="0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500"/>
                        <a:t>0</a:t>
                      </a:r>
                      <a:endParaRPr sz="1500" u="none" strike="noStrike" cap="none"/>
                    </a:p>
                  </a:txBody>
                  <a:tcPr marL="91425" marR="91425" marT="0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500"/>
                        <a:t>1</a:t>
                      </a:r>
                      <a:endParaRPr sz="1500" u="none" strike="noStrike" cap="none"/>
                    </a:p>
                  </a:txBody>
                  <a:tcPr marL="91425" marR="91425" marT="0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40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500"/>
                        <a:t>1</a:t>
                      </a:r>
                      <a:endParaRPr sz="1500" u="none" strike="noStrike" cap="none"/>
                    </a:p>
                  </a:txBody>
                  <a:tcPr marL="91425" marR="91425" marT="0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500"/>
                        <a:t>0</a:t>
                      </a:r>
                      <a:endParaRPr sz="1500" u="none" strike="noStrike" cap="none"/>
                    </a:p>
                  </a:txBody>
                  <a:tcPr marL="91425" marR="91425" marT="0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500"/>
                        <a:t>0</a:t>
                      </a:r>
                      <a:endParaRPr sz="1500" u="none" strike="noStrike" cap="none"/>
                    </a:p>
                  </a:txBody>
                  <a:tcPr marL="91425" marR="91425" marT="0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500"/>
                        <a:t>1</a:t>
                      </a:r>
                      <a:endParaRPr sz="1500" u="none" strike="noStrike" cap="none"/>
                    </a:p>
                  </a:txBody>
                  <a:tcPr marL="91425" marR="91425" marT="0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500" dirty="0"/>
                        <a:t>0</a:t>
                      </a:r>
                      <a:endParaRPr sz="1500" u="none" strike="noStrike" cap="none" dirty="0"/>
                    </a:p>
                  </a:txBody>
                  <a:tcPr marL="91425" marR="91425" marT="0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54" name="Google Shape;442;gf714e84362_0_96">
            <a:extLst>
              <a:ext uri="{FF2B5EF4-FFF2-40B4-BE49-F238E27FC236}">
                <a16:creationId xmlns:a16="http://schemas.microsoft.com/office/drawing/2014/main" id="{8B94791A-1D79-4955-96B6-39D073A6BC5C}"/>
              </a:ext>
            </a:extLst>
          </p:cNvPr>
          <p:cNvSpPr/>
          <p:nvPr/>
        </p:nvSpPr>
        <p:spPr>
          <a:xfrm>
            <a:off x="5358781" y="3113813"/>
            <a:ext cx="1304935" cy="851853"/>
          </a:xfrm>
          <a:prstGeom prst="rightArrow">
            <a:avLst>
              <a:gd name="adj1" fmla="val 55298"/>
              <a:gd name="adj2" fmla="val 55340"/>
            </a:avLst>
          </a:pr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5" name="Google Shape;443;gf714e84362_0_96">
            <a:extLst>
              <a:ext uri="{FF2B5EF4-FFF2-40B4-BE49-F238E27FC236}">
                <a16:creationId xmlns:a16="http://schemas.microsoft.com/office/drawing/2014/main" id="{4EA90726-A349-484B-8468-6EBF8402F476}"/>
              </a:ext>
            </a:extLst>
          </p:cNvPr>
          <p:cNvGrpSpPr/>
          <p:nvPr/>
        </p:nvGrpSpPr>
        <p:grpSpPr>
          <a:xfrm>
            <a:off x="1382202" y="2252862"/>
            <a:ext cx="2292081" cy="252847"/>
            <a:chOff x="1060518" y="1952127"/>
            <a:chExt cx="2292081" cy="252847"/>
          </a:xfrm>
        </p:grpSpPr>
        <p:sp>
          <p:nvSpPr>
            <p:cNvPr id="156" name="Google Shape;444;gf714e84362_0_96">
              <a:extLst>
                <a:ext uri="{FF2B5EF4-FFF2-40B4-BE49-F238E27FC236}">
                  <a16:creationId xmlns:a16="http://schemas.microsoft.com/office/drawing/2014/main" id="{9A3059E6-2108-4825-AF0D-9FAD87E936C7}"/>
                </a:ext>
              </a:extLst>
            </p:cNvPr>
            <p:cNvSpPr txBox="1"/>
            <p:nvPr/>
          </p:nvSpPr>
          <p:spPr>
            <a:xfrm>
              <a:off x="1060518" y="1958753"/>
              <a:ext cx="205208" cy="2462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b="0" i="0" u="none" strike="noStrike" cap="non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1</a:t>
              </a:r>
              <a:endParaRPr sz="10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57" name="Google Shape;445;gf714e84362_0_96">
              <a:extLst>
                <a:ext uri="{FF2B5EF4-FFF2-40B4-BE49-F238E27FC236}">
                  <a16:creationId xmlns:a16="http://schemas.microsoft.com/office/drawing/2014/main" id="{B3AC58AB-F648-4B22-BAF4-B5C3E836C5E7}"/>
                </a:ext>
              </a:extLst>
            </p:cNvPr>
            <p:cNvSpPr txBox="1"/>
            <p:nvPr/>
          </p:nvSpPr>
          <p:spPr>
            <a:xfrm>
              <a:off x="3147391" y="1952127"/>
              <a:ext cx="205208" cy="2462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b="0" i="0" u="none" strike="noStrike" cap="non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1</a:t>
              </a:r>
              <a:endParaRPr sz="10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158" name="Google Shape;446;gf714e84362_0_96">
            <a:extLst>
              <a:ext uri="{FF2B5EF4-FFF2-40B4-BE49-F238E27FC236}">
                <a16:creationId xmlns:a16="http://schemas.microsoft.com/office/drawing/2014/main" id="{C711ED7F-2ED5-4385-B032-72F49749BF53}"/>
              </a:ext>
            </a:extLst>
          </p:cNvPr>
          <p:cNvGrpSpPr/>
          <p:nvPr/>
        </p:nvGrpSpPr>
        <p:grpSpPr>
          <a:xfrm>
            <a:off x="1382202" y="3733202"/>
            <a:ext cx="2292081" cy="252847"/>
            <a:chOff x="1060518" y="1952127"/>
            <a:chExt cx="2292081" cy="252847"/>
          </a:xfrm>
        </p:grpSpPr>
        <p:sp>
          <p:nvSpPr>
            <p:cNvPr id="159" name="Google Shape;447;gf714e84362_0_96">
              <a:extLst>
                <a:ext uri="{FF2B5EF4-FFF2-40B4-BE49-F238E27FC236}">
                  <a16:creationId xmlns:a16="http://schemas.microsoft.com/office/drawing/2014/main" id="{F861A62D-7F07-47E2-ADEF-E6EFBD2B9B75}"/>
                </a:ext>
              </a:extLst>
            </p:cNvPr>
            <p:cNvSpPr txBox="1"/>
            <p:nvPr/>
          </p:nvSpPr>
          <p:spPr>
            <a:xfrm>
              <a:off x="1060518" y="1958753"/>
              <a:ext cx="205208" cy="2462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b="0" i="0" u="none" strike="noStrike" cap="non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2</a:t>
              </a:r>
              <a:endParaRPr sz="10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60" name="Google Shape;448;gf714e84362_0_96">
              <a:extLst>
                <a:ext uri="{FF2B5EF4-FFF2-40B4-BE49-F238E27FC236}">
                  <a16:creationId xmlns:a16="http://schemas.microsoft.com/office/drawing/2014/main" id="{85D6B57E-1AE7-4F45-820C-54954FE7AF25}"/>
                </a:ext>
              </a:extLst>
            </p:cNvPr>
            <p:cNvSpPr txBox="1"/>
            <p:nvPr/>
          </p:nvSpPr>
          <p:spPr>
            <a:xfrm>
              <a:off x="3147391" y="1952127"/>
              <a:ext cx="205208" cy="2462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b="0" i="0" u="none" strike="noStrike" cap="non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3</a:t>
              </a:r>
              <a:endParaRPr sz="10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161" name="Google Shape;449;gf714e84362_0_96">
            <a:extLst>
              <a:ext uri="{FF2B5EF4-FFF2-40B4-BE49-F238E27FC236}">
                <a16:creationId xmlns:a16="http://schemas.microsoft.com/office/drawing/2014/main" id="{187CB12B-F003-491B-83B2-7DA87BDD90AF}"/>
              </a:ext>
            </a:extLst>
          </p:cNvPr>
          <p:cNvGrpSpPr/>
          <p:nvPr/>
        </p:nvGrpSpPr>
        <p:grpSpPr>
          <a:xfrm>
            <a:off x="1375576" y="4719583"/>
            <a:ext cx="2292081" cy="279351"/>
            <a:chOff x="1053892" y="1918997"/>
            <a:chExt cx="2292081" cy="279351"/>
          </a:xfrm>
        </p:grpSpPr>
        <p:sp>
          <p:nvSpPr>
            <p:cNvPr id="162" name="Google Shape;450;gf714e84362_0_96">
              <a:extLst>
                <a:ext uri="{FF2B5EF4-FFF2-40B4-BE49-F238E27FC236}">
                  <a16:creationId xmlns:a16="http://schemas.microsoft.com/office/drawing/2014/main" id="{CC8E43F2-D6A1-48A7-A6B1-B7E588C0F9E8}"/>
                </a:ext>
              </a:extLst>
            </p:cNvPr>
            <p:cNvSpPr txBox="1"/>
            <p:nvPr/>
          </p:nvSpPr>
          <p:spPr>
            <a:xfrm>
              <a:off x="1053892" y="1952127"/>
              <a:ext cx="205208" cy="2462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b="0" i="0" u="none" strike="noStrike" cap="non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3</a:t>
              </a:r>
              <a:endParaRPr sz="10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63" name="Google Shape;451;gf714e84362_0_96">
              <a:extLst>
                <a:ext uri="{FF2B5EF4-FFF2-40B4-BE49-F238E27FC236}">
                  <a16:creationId xmlns:a16="http://schemas.microsoft.com/office/drawing/2014/main" id="{30015036-D4B4-483C-80A4-1F41438AD122}"/>
                </a:ext>
              </a:extLst>
            </p:cNvPr>
            <p:cNvSpPr txBox="1"/>
            <p:nvPr/>
          </p:nvSpPr>
          <p:spPr>
            <a:xfrm>
              <a:off x="3140765" y="1918997"/>
              <a:ext cx="205208" cy="2462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b="0" i="0" u="none" strike="noStrike" cap="non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4</a:t>
              </a:r>
              <a:endParaRPr sz="10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164" name="Google Shape;412;gf714e84362_0_96">
            <a:extLst>
              <a:ext uri="{FF2B5EF4-FFF2-40B4-BE49-F238E27FC236}">
                <a16:creationId xmlns:a16="http://schemas.microsoft.com/office/drawing/2014/main" id="{912F6CD0-0AD0-4035-8F53-20CEFB9B1310}"/>
              </a:ext>
            </a:extLst>
          </p:cNvPr>
          <p:cNvSpPr/>
          <p:nvPr/>
        </p:nvSpPr>
        <p:spPr>
          <a:xfrm>
            <a:off x="1253848" y="3649246"/>
            <a:ext cx="331800" cy="3318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7030A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5" name="Google Shape;415;gf714e84362_0_96">
            <a:extLst>
              <a:ext uri="{FF2B5EF4-FFF2-40B4-BE49-F238E27FC236}">
                <a16:creationId xmlns:a16="http://schemas.microsoft.com/office/drawing/2014/main" id="{22497932-E034-4590-A398-C9489E58DDB8}"/>
              </a:ext>
            </a:extLst>
          </p:cNvPr>
          <p:cNvSpPr/>
          <p:nvPr/>
        </p:nvSpPr>
        <p:spPr>
          <a:xfrm>
            <a:off x="1253848" y="4658346"/>
            <a:ext cx="331800" cy="3318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7030A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6" name="Google Shape;413;gf714e84362_0_96">
            <a:extLst>
              <a:ext uri="{FF2B5EF4-FFF2-40B4-BE49-F238E27FC236}">
                <a16:creationId xmlns:a16="http://schemas.microsoft.com/office/drawing/2014/main" id="{81370613-ECB7-4642-834B-E6B4FACB1AB6}"/>
              </a:ext>
            </a:extLst>
          </p:cNvPr>
          <p:cNvSpPr/>
          <p:nvPr/>
        </p:nvSpPr>
        <p:spPr>
          <a:xfrm>
            <a:off x="3351063" y="3649246"/>
            <a:ext cx="331800" cy="3318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2E75B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7" name="Google Shape;417;gf714e84362_0_96">
            <a:extLst>
              <a:ext uri="{FF2B5EF4-FFF2-40B4-BE49-F238E27FC236}">
                <a16:creationId xmlns:a16="http://schemas.microsoft.com/office/drawing/2014/main" id="{52B7C8B0-D2E8-4995-8A4E-0BADBBFEA997}"/>
              </a:ext>
            </a:extLst>
          </p:cNvPr>
          <p:cNvSpPr/>
          <p:nvPr/>
        </p:nvSpPr>
        <p:spPr>
          <a:xfrm>
            <a:off x="3351888" y="4630896"/>
            <a:ext cx="331800" cy="3318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2E75B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9" name="Google Shape;299;p8">
            <a:extLst>
              <a:ext uri="{FF2B5EF4-FFF2-40B4-BE49-F238E27FC236}">
                <a16:creationId xmlns:a16="http://schemas.microsoft.com/office/drawing/2014/main" id="{65D1673B-1E57-4600-94EB-A8535B4AA93A}"/>
              </a:ext>
            </a:extLst>
          </p:cNvPr>
          <p:cNvSpPr txBox="1"/>
          <p:nvPr/>
        </p:nvSpPr>
        <p:spPr>
          <a:xfrm>
            <a:off x="2534624" y="6031107"/>
            <a:ext cx="7122751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Figure </a:t>
            </a:r>
            <a:r>
              <a:rPr lang="en-US" altLang="ko-KR" sz="18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</a:t>
            </a:r>
            <a:r>
              <a:rPr lang="en-US"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</a:t>
            </a:r>
            <a:r>
              <a:rPr lang="en-US" altLang="ko-KR"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Transforming multi-relational graphs to adjacent matrices</a:t>
            </a:r>
            <a:endParaRPr sz="18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1" name="Google Shape;307;gf714e84362_0_24">
            <a:extLst>
              <a:ext uri="{FF2B5EF4-FFF2-40B4-BE49-F238E27FC236}">
                <a16:creationId xmlns:a16="http://schemas.microsoft.com/office/drawing/2014/main" id="{44614A31-F212-4E4A-8F3D-006C3676292B}"/>
              </a:ext>
            </a:extLst>
          </p:cNvPr>
          <p:cNvSpPr/>
          <p:nvPr/>
        </p:nvSpPr>
        <p:spPr>
          <a:xfrm>
            <a:off x="403860" y="1353672"/>
            <a:ext cx="11498579" cy="44997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079919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3. Framework 2 (IGMC + CX)</a:t>
            </a:r>
            <a:endParaRPr lang="en-US" altLang="ko-KR" sz="3600" b="1" dirty="0">
              <a:solidFill>
                <a:schemeClr val="bg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grpSp>
        <p:nvGrpSpPr>
          <p:cNvPr id="240" name="그룹 239">
            <a:extLst>
              <a:ext uri="{FF2B5EF4-FFF2-40B4-BE49-F238E27FC236}">
                <a16:creationId xmlns:a16="http://schemas.microsoft.com/office/drawing/2014/main" id="{06AD97A0-435C-4C4C-B395-573770976644}"/>
              </a:ext>
            </a:extLst>
          </p:cNvPr>
          <p:cNvGrpSpPr/>
          <p:nvPr/>
        </p:nvGrpSpPr>
        <p:grpSpPr>
          <a:xfrm>
            <a:off x="2127885" y="1244343"/>
            <a:ext cx="2095339" cy="1668097"/>
            <a:chOff x="695325" y="1155666"/>
            <a:chExt cx="2095339" cy="1668097"/>
          </a:xfrm>
        </p:grpSpPr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5E40B0B4-C938-4A9B-B324-2DBAE0F07760}"/>
                </a:ext>
              </a:extLst>
            </p:cNvPr>
            <p:cNvSpPr txBox="1"/>
            <p:nvPr/>
          </p:nvSpPr>
          <p:spPr>
            <a:xfrm>
              <a:off x="695325" y="1155666"/>
              <a:ext cx="926173" cy="2080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atin typeface="Times New Roman" panose="02020603050405020304" pitchFamily="18" charset="0"/>
                  <a:cs typeface="Times New Roman" panose="02020603050405020304" pitchFamily="18" charset="0"/>
                </a:rPr>
                <a:t>Users</a:t>
              </a:r>
              <a:endParaRPr lang="ko-KR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239" name="그룹 238">
              <a:extLst>
                <a:ext uri="{FF2B5EF4-FFF2-40B4-BE49-F238E27FC236}">
                  <a16:creationId xmlns:a16="http://schemas.microsoft.com/office/drawing/2014/main" id="{0F94CA95-A5B5-401A-8FEA-4C308D34FBF0}"/>
                </a:ext>
              </a:extLst>
            </p:cNvPr>
            <p:cNvGrpSpPr/>
            <p:nvPr/>
          </p:nvGrpSpPr>
          <p:grpSpPr>
            <a:xfrm>
              <a:off x="1026402" y="1155666"/>
              <a:ext cx="1764262" cy="1668097"/>
              <a:chOff x="1026402" y="1155666"/>
              <a:chExt cx="1764262" cy="1668097"/>
            </a:xfrm>
          </p:grpSpPr>
          <p:sp>
            <p:nvSpPr>
              <p:cNvPr id="167" name="타원 166">
                <a:extLst>
                  <a:ext uri="{FF2B5EF4-FFF2-40B4-BE49-F238E27FC236}">
                    <a16:creationId xmlns:a16="http://schemas.microsoft.com/office/drawing/2014/main" id="{0DF16572-2291-4629-8EAE-607FDDC7D6EF}"/>
                  </a:ext>
                </a:extLst>
              </p:cNvPr>
              <p:cNvSpPr/>
              <p:nvPr/>
            </p:nvSpPr>
            <p:spPr>
              <a:xfrm>
                <a:off x="1026402" y="1363884"/>
                <a:ext cx="264021" cy="264021"/>
              </a:xfrm>
              <a:prstGeom prst="ellipse">
                <a:avLst/>
              </a:prstGeom>
              <a:noFill/>
              <a:ln w="19050">
                <a:solidFill>
                  <a:srgbClr val="4472C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68" name="타원 167">
                <a:extLst>
                  <a:ext uri="{FF2B5EF4-FFF2-40B4-BE49-F238E27FC236}">
                    <a16:creationId xmlns:a16="http://schemas.microsoft.com/office/drawing/2014/main" id="{939536EF-A5B7-4C16-944F-8E34C271ABA3}"/>
                  </a:ext>
                </a:extLst>
              </p:cNvPr>
              <p:cNvSpPr/>
              <p:nvPr/>
            </p:nvSpPr>
            <p:spPr>
              <a:xfrm>
                <a:off x="1026402" y="1959867"/>
                <a:ext cx="264021" cy="264021"/>
              </a:xfrm>
              <a:prstGeom prst="ellipse">
                <a:avLst/>
              </a:prstGeom>
              <a:solidFill>
                <a:srgbClr val="4472C4"/>
              </a:solidFill>
              <a:ln w="19050">
                <a:solidFill>
                  <a:srgbClr val="4472C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69" name="타원 168">
                <a:extLst>
                  <a:ext uri="{FF2B5EF4-FFF2-40B4-BE49-F238E27FC236}">
                    <a16:creationId xmlns:a16="http://schemas.microsoft.com/office/drawing/2014/main" id="{7E09D4C6-7EA0-4CF3-A49E-E0AFA1D3ACF1}"/>
                  </a:ext>
                </a:extLst>
              </p:cNvPr>
              <p:cNvSpPr/>
              <p:nvPr/>
            </p:nvSpPr>
            <p:spPr>
              <a:xfrm>
                <a:off x="1026402" y="2559742"/>
                <a:ext cx="264021" cy="264021"/>
              </a:xfrm>
              <a:prstGeom prst="ellipse">
                <a:avLst/>
              </a:prstGeom>
              <a:noFill/>
              <a:ln w="19050">
                <a:solidFill>
                  <a:srgbClr val="4472C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70" name="타원 169">
                <a:extLst>
                  <a:ext uri="{FF2B5EF4-FFF2-40B4-BE49-F238E27FC236}">
                    <a16:creationId xmlns:a16="http://schemas.microsoft.com/office/drawing/2014/main" id="{205486FB-C5ED-4403-8F56-A73786E6F8D6}"/>
                  </a:ext>
                </a:extLst>
              </p:cNvPr>
              <p:cNvSpPr/>
              <p:nvPr/>
            </p:nvSpPr>
            <p:spPr>
              <a:xfrm>
                <a:off x="2195567" y="1363884"/>
                <a:ext cx="264021" cy="264021"/>
              </a:xfrm>
              <a:prstGeom prst="ellipse">
                <a:avLst/>
              </a:prstGeom>
              <a:noFill/>
              <a:ln w="1905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71" name="타원 170">
                <a:extLst>
                  <a:ext uri="{FF2B5EF4-FFF2-40B4-BE49-F238E27FC236}">
                    <a16:creationId xmlns:a16="http://schemas.microsoft.com/office/drawing/2014/main" id="{2ADB16D2-3DEE-4DC2-84A2-E11AEADCC905}"/>
                  </a:ext>
                </a:extLst>
              </p:cNvPr>
              <p:cNvSpPr/>
              <p:nvPr/>
            </p:nvSpPr>
            <p:spPr>
              <a:xfrm>
                <a:off x="2195567" y="1959867"/>
                <a:ext cx="264021" cy="264021"/>
              </a:xfrm>
              <a:prstGeom prst="ellipse">
                <a:avLst/>
              </a:prstGeom>
              <a:solidFill>
                <a:srgbClr val="7030A0"/>
              </a:solidFill>
              <a:ln w="1905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72" name="타원 171">
                <a:extLst>
                  <a:ext uri="{FF2B5EF4-FFF2-40B4-BE49-F238E27FC236}">
                    <a16:creationId xmlns:a16="http://schemas.microsoft.com/office/drawing/2014/main" id="{284ACA4A-6C14-4357-9D34-1FF03F0886A7}"/>
                  </a:ext>
                </a:extLst>
              </p:cNvPr>
              <p:cNvSpPr/>
              <p:nvPr/>
            </p:nvSpPr>
            <p:spPr>
              <a:xfrm>
                <a:off x="2195567" y="2559742"/>
                <a:ext cx="264021" cy="264021"/>
              </a:xfrm>
              <a:prstGeom prst="ellipse">
                <a:avLst/>
              </a:prstGeom>
              <a:noFill/>
              <a:ln w="1905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cxnSp>
            <p:nvCxnSpPr>
              <p:cNvPr id="173" name="직선 연결선 172">
                <a:extLst>
                  <a:ext uri="{FF2B5EF4-FFF2-40B4-BE49-F238E27FC236}">
                    <a16:creationId xmlns:a16="http://schemas.microsoft.com/office/drawing/2014/main" id="{7C34A014-3880-401C-A796-389BF219BD4E}"/>
                  </a:ext>
                </a:extLst>
              </p:cNvPr>
              <p:cNvCxnSpPr>
                <a:stCxn id="167" idx="6"/>
                <a:endCxn id="170" idx="2"/>
              </p:cNvCxnSpPr>
              <p:nvPr/>
            </p:nvCxnSpPr>
            <p:spPr>
              <a:xfrm>
                <a:off x="1290423" y="1495895"/>
                <a:ext cx="905145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직선 연결선 173">
                <a:extLst>
                  <a:ext uri="{FF2B5EF4-FFF2-40B4-BE49-F238E27FC236}">
                    <a16:creationId xmlns:a16="http://schemas.microsoft.com/office/drawing/2014/main" id="{8A95D621-E2A2-4A22-9A1E-8A7EA7251A18}"/>
                  </a:ext>
                </a:extLst>
              </p:cNvPr>
              <p:cNvCxnSpPr>
                <a:cxnSpLocks/>
                <a:stCxn id="168" idx="6"/>
                <a:endCxn id="170" idx="2"/>
              </p:cNvCxnSpPr>
              <p:nvPr/>
            </p:nvCxnSpPr>
            <p:spPr>
              <a:xfrm flipV="1">
                <a:off x="1290423" y="1495895"/>
                <a:ext cx="905145" cy="59598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직선 연결선 174">
                <a:extLst>
                  <a:ext uri="{FF2B5EF4-FFF2-40B4-BE49-F238E27FC236}">
                    <a16:creationId xmlns:a16="http://schemas.microsoft.com/office/drawing/2014/main" id="{CCE0B4E4-67AD-4547-87DC-EAEF3775DA8D}"/>
                  </a:ext>
                </a:extLst>
              </p:cNvPr>
              <p:cNvCxnSpPr>
                <a:cxnSpLocks/>
                <a:stCxn id="169" idx="6"/>
                <a:endCxn id="171" idx="2"/>
              </p:cNvCxnSpPr>
              <p:nvPr/>
            </p:nvCxnSpPr>
            <p:spPr>
              <a:xfrm flipV="1">
                <a:off x="1290423" y="2091878"/>
                <a:ext cx="905145" cy="599875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직선 연결선 175">
                <a:extLst>
                  <a:ext uri="{FF2B5EF4-FFF2-40B4-BE49-F238E27FC236}">
                    <a16:creationId xmlns:a16="http://schemas.microsoft.com/office/drawing/2014/main" id="{17CEE9FA-0D26-4EDE-A8B2-B0361F526617}"/>
                  </a:ext>
                </a:extLst>
              </p:cNvPr>
              <p:cNvCxnSpPr>
                <a:cxnSpLocks/>
                <a:stCxn id="172" idx="2"/>
                <a:endCxn id="168" idx="6"/>
              </p:cNvCxnSpPr>
              <p:nvPr/>
            </p:nvCxnSpPr>
            <p:spPr>
              <a:xfrm flipH="1" flipV="1">
                <a:off x="1290423" y="2091878"/>
                <a:ext cx="905145" cy="599875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직선 연결선 176">
                <a:extLst>
                  <a:ext uri="{FF2B5EF4-FFF2-40B4-BE49-F238E27FC236}">
                    <a16:creationId xmlns:a16="http://schemas.microsoft.com/office/drawing/2014/main" id="{B6F25E54-6114-414E-B7C2-F6D9CB29E8F4}"/>
                  </a:ext>
                </a:extLst>
              </p:cNvPr>
              <p:cNvCxnSpPr>
                <a:cxnSpLocks/>
                <a:stCxn id="172" idx="2"/>
                <a:endCxn id="169" idx="6"/>
              </p:cNvCxnSpPr>
              <p:nvPr/>
            </p:nvCxnSpPr>
            <p:spPr>
              <a:xfrm flipH="1">
                <a:off x="1290423" y="2691753"/>
                <a:ext cx="905145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직선 연결선 177">
                <a:extLst>
                  <a:ext uri="{FF2B5EF4-FFF2-40B4-BE49-F238E27FC236}">
                    <a16:creationId xmlns:a16="http://schemas.microsoft.com/office/drawing/2014/main" id="{7B4449C4-EDFB-4E9A-8913-222DB38DC8B2}"/>
                  </a:ext>
                </a:extLst>
              </p:cNvPr>
              <p:cNvCxnSpPr>
                <a:cxnSpLocks/>
                <a:stCxn id="167" idx="6"/>
                <a:endCxn id="171" idx="2"/>
              </p:cNvCxnSpPr>
              <p:nvPr/>
            </p:nvCxnSpPr>
            <p:spPr>
              <a:xfrm>
                <a:off x="1290423" y="1495895"/>
                <a:ext cx="905145" cy="59598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직선 연결선 178">
                <a:extLst>
                  <a:ext uri="{FF2B5EF4-FFF2-40B4-BE49-F238E27FC236}">
                    <a16:creationId xmlns:a16="http://schemas.microsoft.com/office/drawing/2014/main" id="{195B1D19-AB8C-47E3-9B16-3D37617ADD2A}"/>
                  </a:ext>
                </a:extLst>
              </p:cNvPr>
              <p:cNvCxnSpPr>
                <a:cxnSpLocks/>
                <a:stCxn id="168" idx="6"/>
                <a:endCxn id="171" idx="2"/>
              </p:cNvCxnSpPr>
              <p:nvPr/>
            </p:nvCxnSpPr>
            <p:spPr>
              <a:xfrm>
                <a:off x="1290423" y="2091878"/>
                <a:ext cx="905145" cy="0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0" name="직사각형 179">
                <a:extLst>
                  <a:ext uri="{FF2B5EF4-FFF2-40B4-BE49-F238E27FC236}">
                    <a16:creationId xmlns:a16="http://schemas.microsoft.com/office/drawing/2014/main" id="{1290971E-EA1C-49EE-A067-A7893699ED0F}"/>
                  </a:ext>
                </a:extLst>
              </p:cNvPr>
              <p:cNvSpPr/>
              <p:nvPr/>
            </p:nvSpPr>
            <p:spPr>
              <a:xfrm>
                <a:off x="1644313" y="1397212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1" name="직사각형 180">
                <a:extLst>
                  <a:ext uri="{FF2B5EF4-FFF2-40B4-BE49-F238E27FC236}">
                    <a16:creationId xmlns:a16="http://schemas.microsoft.com/office/drawing/2014/main" id="{7D37620A-BC6C-442B-8EAB-DDA42D45919E}"/>
                  </a:ext>
                </a:extLst>
              </p:cNvPr>
              <p:cNvSpPr/>
              <p:nvPr/>
            </p:nvSpPr>
            <p:spPr>
              <a:xfrm>
                <a:off x="1413982" y="1817589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2" name="직사각형 181">
                <a:extLst>
                  <a:ext uri="{FF2B5EF4-FFF2-40B4-BE49-F238E27FC236}">
                    <a16:creationId xmlns:a16="http://schemas.microsoft.com/office/drawing/2014/main" id="{3B62917F-26E5-4D89-82AB-0C7666F7D34F}"/>
                  </a:ext>
                </a:extLst>
              </p:cNvPr>
              <p:cNvSpPr/>
              <p:nvPr/>
            </p:nvSpPr>
            <p:spPr>
              <a:xfrm>
                <a:off x="1874644" y="1817589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3" name="직사각형 182">
                <a:extLst>
                  <a:ext uri="{FF2B5EF4-FFF2-40B4-BE49-F238E27FC236}">
                    <a16:creationId xmlns:a16="http://schemas.microsoft.com/office/drawing/2014/main" id="{323B3B5B-EC35-4046-AE8B-1ED1C30995DE}"/>
                  </a:ext>
                </a:extLst>
              </p:cNvPr>
              <p:cNvSpPr/>
              <p:nvPr/>
            </p:nvSpPr>
            <p:spPr>
              <a:xfrm>
                <a:off x="1413982" y="2183307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4" name="직사각형 183">
                <a:extLst>
                  <a:ext uri="{FF2B5EF4-FFF2-40B4-BE49-F238E27FC236}">
                    <a16:creationId xmlns:a16="http://schemas.microsoft.com/office/drawing/2014/main" id="{E5ADF776-F2A4-48FF-B62C-2CDA32F0AFF0}"/>
                  </a:ext>
                </a:extLst>
              </p:cNvPr>
              <p:cNvSpPr/>
              <p:nvPr/>
            </p:nvSpPr>
            <p:spPr>
              <a:xfrm>
                <a:off x="1874644" y="2183307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5" name="직사각형 184">
                <a:extLst>
                  <a:ext uri="{FF2B5EF4-FFF2-40B4-BE49-F238E27FC236}">
                    <a16:creationId xmlns:a16="http://schemas.microsoft.com/office/drawing/2014/main" id="{59027EE0-AF43-4A1E-9615-D624B0ABEC6A}"/>
                  </a:ext>
                </a:extLst>
              </p:cNvPr>
              <p:cNvSpPr/>
              <p:nvPr/>
            </p:nvSpPr>
            <p:spPr>
              <a:xfrm>
                <a:off x="1644313" y="2596430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6" name="직사각형 185">
                <a:extLst>
                  <a:ext uri="{FF2B5EF4-FFF2-40B4-BE49-F238E27FC236}">
                    <a16:creationId xmlns:a16="http://schemas.microsoft.com/office/drawing/2014/main" id="{80293805-0D27-40C9-95C9-0628AA7E722E}"/>
                  </a:ext>
                </a:extLst>
              </p:cNvPr>
              <p:cNvSpPr/>
              <p:nvPr/>
            </p:nvSpPr>
            <p:spPr>
              <a:xfrm>
                <a:off x="1644313" y="1994386"/>
                <a:ext cx="182860" cy="182860"/>
              </a:xfrm>
              <a:prstGeom prst="rect">
                <a:avLst/>
              </a:prstGeom>
              <a:solidFill>
                <a:srgbClr val="00B05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?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8" name="TextBox 187">
                <a:extLst>
                  <a:ext uri="{FF2B5EF4-FFF2-40B4-BE49-F238E27FC236}">
                    <a16:creationId xmlns:a16="http://schemas.microsoft.com/office/drawing/2014/main" id="{BA072A9F-2955-458C-9284-D7F816BD3A43}"/>
                  </a:ext>
                </a:extLst>
              </p:cNvPr>
              <p:cNvSpPr txBox="1"/>
              <p:nvPr/>
            </p:nvSpPr>
            <p:spPr>
              <a:xfrm>
                <a:off x="1864491" y="1155666"/>
                <a:ext cx="926173" cy="2080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05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Items</a:t>
                </a:r>
                <a:endParaRPr lang="ko-KR" altLang="en-US" sz="105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9" name="TextBox 188">
                <a:extLst>
                  <a:ext uri="{FF2B5EF4-FFF2-40B4-BE49-F238E27FC236}">
                    <a16:creationId xmlns:a16="http://schemas.microsoft.com/office/drawing/2014/main" id="{1A33E54E-A41A-4BEA-A325-177E3EB15FB4}"/>
                  </a:ext>
                </a:extLst>
              </p:cNvPr>
              <p:cNvSpPr txBox="1"/>
              <p:nvPr/>
            </p:nvSpPr>
            <p:spPr>
              <a:xfrm>
                <a:off x="1280908" y="1155666"/>
                <a:ext cx="926173" cy="2080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05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Rating</a:t>
                </a:r>
                <a:endParaRPr lang="ko-KR" altLang="en-US" sz="105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238" name="TextBox 237">
            <a:extLst>
              <a:ext uri="{FF2B5EF4-FFF2-40B4-BE49-F238E27FC236}">
                <a16:creationId xmlns:a16="http://schemas.microsoft.com/office/drawing/2014/main" id="{B912D066-5AAC-47AC-B126-35CB9F3704D5}"/>
              </a:ext>
            </a:extLst>
          </p:cNvPr>
          <p:cNvSpPr txBox="1"/>
          <p:nvPr/>
        </p:nvSpPr>
        <p:spPr>
          <a:xfrm>
            <a:off x="1303399" y="1989827"/>
            <a:ext cx="9261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>
                <a:latin typeface="Times New Roman" panose="02020603050405020304" pitchFamily="18" charset="0"/>
                <a:cs typeface="Times New Roman" panose="02020603050405020304" pitchFamily="18" charset="0"/>
              </a:rPr>
              <a:t>Rating</a:t>
            </a:r>
            <a:endParaRPr lang="ko-KR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90" name="그룹 189">
            <a:extLst>
              <a:ext uri="{FF2B5EF4-FFF2-40B4-BE49-F238E27FC236}">
                <a16:creationId xmlns:a16="http://schemas.microsoft.com/office/drawing/2014/main" id="{C30179C6-D534-4034-AF17-B1B08D48502C}"/>
              </a:ext>
            </a:extLst>
          </p:cNvPr>
          <p:cNvGrpSpPr/>
          <p:nvPr/>
        </p:nvGrpSpPr>
        <p:grpSpPr>
          <a:xfrm>
            <a:off x="2127885" y="3101665"/>
            <a:ext cx="2095339" cy="1668097"/>
            <a:chOff x="1175521" y="1413676"/>
            <a:chExt cx="2634149" cy="2097043"/>
          </a:xfrm>
        </p:grpSpPr>
        <p:sp>
          <p:nvSpPr>
            <p:cNvPr id="191" name="타원 190">
              <a:extLst>
                <a:ext uri="{FF2B5EF4-FFF2-40B4-BE49-F238E27FC236}">
                  <a16:creationId xmlns:a16="http://schemas.microsoft.com/office/drawing/2014/main" id="{6A0C9292-FBAA-414D-9DD5-EF477709A117}"/>
                </a:ext>
              </a:extLst>
            </p:cNvPr>
            <p:cNvSpPr/>
            <p:nvPr/>
          </p:nvSpPr>
          <p:spPr>
            <a:xfrm>
              <a:off x="1591733" y="1675437"/>
              <a:ext cx="331913" cy="331913"/>
            </a:xfrm>
            <a:prstGeom prst="ellipse">
              <a:avLst/>
            </a:prstGeom>
            <a:noFill/>
            <a:ln w="19050"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92" name="타원 191">
              <a:extLst>
                <a:ext uri="{FF2B5EF4-FFF2-40B4-BE49-F238E27FC236}">
                  <a16:creationId xmlns:a16="http://schemas.microsoft.com/office/drawing/2014/main" id="{D2663F98-A802-42C2-BA4A-FB5B7B9C5B08}"/>
                </a:ext>
              </a:extLst>
            </p:cNvPr>
            <p:cNvSpPr/>
            <p:nvPr/>
          </p:nvSpPr>
          <p:spPr>
            <a:xfrm>
              <a:off x="1591733" y="2424675"/>
              <a:ext cx="331913" cy="331913"/>
            </a:xfrm>
            <a:prstGeom prst="ellipse">
              <a:avLst/>
            </a:prstGeom>
            <a:solidFill>
              <a:srgbClr val="4472C4"/>
            </a:solidFill>
            <a:ln w="19050"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93" name="타원 192">
              <a:extLst>
                <a:ext uri="{FF2B5EF4-FFF2-40B4-BE49-F238E27FC236}">
                  <a16:creationId xmlns:a16="http://schemas.microsoft.com/office/drawing/2014/main" id="{FBB6984E-1F15-4023-9264-3BBDB9806E31}"/>
                </a:ext>
              </a:extLst>
            </p:cNvPr>
            <p:cNvSpPr/>
            <p:nvPr/>
          </p:nvSpPr>
          <p:spPr>
            <a:xfrm>
              <a:off x="1591733" y="3178806"/>
              <a:ext cx="331913" cy="331913"/>
            </a:xfrm>
            <a:prstGeom prst="ellipse">
              <a:avLst/>
            </a:prstGeom>
            <a:noFill/>
            <a:ln w="19050"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94" name="타원 193">
              <a:extLst>
                <a:ext uri="{FF2B5EF4-FFF2-40B4-BE49-F238E27FC236}">
                  <a16:creationId xmlns:a16="http://schemas.microsoft.com/office/drawing/2014/main" id="{2D6ABD69-01CB-4927-9EC9-BE894056E466}"/>
                </a:ext>
              </a:extLst>
            </p:cNvPr>
            <p:cNvSpPr/>
            <p:nvPr/>
          </p:nvSpPr>
          <p:spPr>
            <a:xfrm>
              <a:off x="3061546" y="1675437"/>
              <a:ext cx="331913" cy="331913"/>
            </a:xfrm>
            <a:prstGeom prst="ellipse">
              <a:avLst/>
            </a:prstGeom>
            <a:noFill/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95" name="타원 194">
              <a:extLst>
                <a:ext uri="{FF2B5EF4-FFF2-40B4-BE49-F238E27FC236}">
                  <a16:creationId xmlns:a16="http://schemas.microsoft.com/office/drawing/2014/main" id="{C3C5063E-81F8-4695-9F6E-4B8D02E1EB17}"/>
                </a:ext>
              </a:extLst>
            </p:cNvPr>
            <p:cNvSpPr/>
            <p:nvPr/>
          </p:nvSpPr>
          <p:spPr>
            <a:xfrm>
              <a:off x="3061546" y="2424675"/>
              <a:ext cx="331913" cy="331913"/>
            </a:xfrm>
            <a:prstGeom prst="ellipse">
              <a:avLst/>
            </a:prstGeom>
            <a:solidFill>
              <a:srgbClr val="7030A0"/>
            </a:solidFill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96" name="타원 195">
              <a:extLst>
                <a:ext uri="{FF2B5EF4-FFF2-40B4-BE49-F238E27FC236}">
                  <a16:creationId xmlns:a16="http://schemas.microsoft.com/office/drawing/2014/main" id="{398B9094-B069-49C1-ABFB-E3FC83E3384E}"/>
                </a:ext>
              </a:extLst>
            </p:cNvPr>
            <p:cNvSpPr/>
            <p:nvPr/>
          </p:nvSpPr>
          <p:spPr>
            <a:xfrm>
              <a:off x="3061546" y="3178806"/>
              <a:ext cx="331913" cy="331913"/>
            </a:xfrm>
            <a:prstGeom prst="ellipse">
              <a:avLst/>
            </a:prstGeom>
            <a:noFill/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cxnSp>
          <p:nvCxnSpPr>
            <p:cNvPr id="197" name="직선 연결선 196">
              <a:extLst>
                <a:ext uri="{FF2B5EF4-FFF2-40B4-BE49-F238E27FC236}">
                  <a16:creationId xmlns:a16="http://schemas.microsoft.com/office/drawing/2014/main" id="{A6BAC1E5-8077-4CC3-98B0-B033ECD5358F}"/>
                </a:ext>
              </a:extLst>
            </p:cNvPr>
            <p:cNvCxnSpPr>
              <a:stCxn id="191" idx="6"/>
              <a:endCxn id="194" idx="2"/>
            </p:cNvCxnSpPr>
            <p:nvPr/>
          </p:nvCxnSpPr>
          <p:spPr>
            <a:xfrm>
              <a:off x="1923646" y="1841394"/>
              <a:ext cx="11379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 197">
              <a:extLst>
                <a:ext uri="{FF2B5EF4-FFF2-40B4-BE49-F238E27FC236}">
                  <a16:creationId xmlns:a16="http://schemas.microsoft.com/office/drawing/2014/main" id="{867A567E-AB94-4505-88BA-3323729C9334}"/>
                </a:ext>
              </a:extLst>
            </p:cNvPr>
            <p:cNvCxnSpPr>
              <a:cxnSpLocks/>
              <a:stCxn id="192" idx="6"/>
              <a:endCxn id="194" idx="2"/>
            </p:cNvCxnSpPr>
            <p:nvPr/>
          </p:nvCxnSpPr>
          <p:spPr>
            <a:xfrm flipV="1">
              <a:off x="1923646" y="1841394"/>
              <a:ext cx="1137900" cy="7492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직선 연결선 198">
              <a:extLst>
                <a:ext uri="{FF2B5EF4-FFF2-40B4-BE49-F238E27FC236}">
                  <a16:creationId xmlns:a16="http://schemas.microsoft.com/office/drawing/2014/main" id="{36E0EF6E-6AC8-4CBB-A27E-DA00F0DD8103}"/>
                </a:ext>
              </a:extLst>
            </p:cNvPr>
            <p:cNvCxnSpPr>
              <a:cxnSpLocks/>
              <a:stCxn id="193" idx="6"/>
              <a:endCxn id="195" idx="2"/>
            </p:cNvCxnSpPr>
            <p:nvPr/>
          </p:nvCxnSpPr>
          <p:spPr>
            <a:xfrm flipV="1">
              <a:off x="1923646" y="2590632"/>
              <a:ext cx="1137900" cy="75413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직선 연결선 199">
              <a:extLst>
                <a:ext uri="{FF2B5EF4-FFF2-40B4-BE49-F238E27FC236}">
                  <a16:creationId xmlns:a16="http://schemas.microsoft.com/office/drawing/2014/main" id="{1A16FCC5-77A6-4DCF-A25C-61330B14B0DD}"/>
                </a:ext>
              </a:extLst>
            </p:cNvPr>
            <p:cNvCxnSpPr>
              <a:cxnSpLocks/>
              <a:stCxn id="196" idx="2"/>
              <a:endCxn id="192" idx="6"/>
            </p:cNvCxnSpPr>
            <p:nvPr/>
          </p:nvCxnSpPr>
          <p:spPr>
            <a:xfrm flipH="1" flipV="1">
              <a:off x="1923646" y="2590632"/>
              <a:ext cx="1137900" cy="75413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직선 연결선 200">
              <a:extLst>
                <a:ext uri="{FF2B5EF4-FFF2-40B4-BE49-F238E27FC236}">
                  <a16:creationId xmlns:a16="http://schemas.microsoft.com/office/drawing/2014/main" id="{0D6B5623-A3B7-4F65-8B80-73B3042907E6}"/>
                </a:ext>
              </a:extLst>
            </p:cNvPr>
            <p:cNvCxnSpPr>
              <a:cxnSpLocks/>
              <a:stCxn id="196" idx="2"/>
              <a:endCxn id="193" idx="6"/>
            </p:cNvCxnSpPr>
            <p:nvPr/>
          </p:nvCxnSpPr>
          <p:spPr>
            <a:xfrm flipH="1">
              <a:off x="1923646" y="3344763"/>
              <a:ext cx="11379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직선 연결선 201">
              <a:extLst>
                <a:ext uri="{FF2B5EF4-FFF2-40B4-BE49-F238E27FC236}">
                  <a16:creationId xmlns:a16="http://schemas.microsoft.com/office/drawing/2014/main" id="{43F1AE37-9414-4D21-904B-C60BDC23C3AC}"/>
                </a:ext>
              </a:extLst>
            </p:cNvPr>
            <p:cNvCxnSpPr>
              <a:cxnSpLocks/>
              <a:stCxn id="191" idx="6"/>
              <a:endCxn id="195" idx="2"/>
            </p:cNvCxnSpPr>
            <p:nvPr/>
          </p:nvCxnSpPr>
          <p:spPr>
            <a:xfrm>
              <a:off x="1923646" y="1841394"/>
              <a:ext cx="1137900" cy="7492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직선 연결선 202">
              <a:extLst>
                <a:ext uri="{FF2B5EF4-FFF2-40B4-BE49-F238E27FC236}">
                  <a16:creationId xmlns:a16="http://schemas.microsoft.com/office/drawing/2014/main" id="{8090013E-CD8E-4179-B7F6-9704E6D67452}"/>
                </a:ext>
              </a:extLst>
            </p:cNvPr>
            <p:cNvCxnSpPr>
              <a:cxnSpLocks/>
              <a:stCxn id="192" idx="6"/>
              <a:endCxn id="195" idx="2"/>
            </p:cNvCxnSpPr>
            <p:nvPr/>
          </p:nvCxnSpPr>
          <p:spPr>
            <a:xfrm>
              <a:off x="1923646" y="2590632"/>
              <a:ext cx="1137900" cy="0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17BAECA4-317B-431C-8371-C5FC57F4CC59}"/>
                </a:ext>
              </a:extLst>
            </p:cNvPr>
            <p:cNvSpPr/>
            <p:nvPr/>
          </p:nvSpPr>
          <p:spPr>
            <a:xfrm>
              <a:off x="2368538" y="1717335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5" name="직사각형 204">
              <a:extLst>
                <a:ext uri="{FF2B5EF4-FFF2-40B4-BE49-F238E27FC236}">
                  <a16:creationId xmlns:a16="http://schemas.microsoft.com/office/drawing/2014/main" id="{F7AF6F7E-A6EB-4E8E-8437-37AD01962600}"/>
                </a:ext>
              </a:extLst>
            </p:cNvPr>
            <p:cNvSpPr/>
            <p:nvPr/>
          </p:nvSpPr>
          <p:spPr>
            <a:xfrm>
              <a:off x="2078978" y="2245810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6" name="직사각형 205">
              <a:extLst>
                <a:ext uri="{FF2B5EF4-FFF2-40B4-BE49-F238E27FC236}">
                  <a16:creationId xmlns:a16="http://schemas.microsoft.com/office/drawing/2014/main" id="{5DF3FE4F-9821-4C53-903F-A2802390E8C3}"/>
                </a:ext>
              </a:extLst>
            </p:cNvPr>
            <p:cNvSpPr/>
            <p:nvPr/>
          </p:nvSpPr>
          <p:spPr>
            <a:xfrm>
              <a:off x="2658098" y="2245810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7" name="직사각형 206">
              <a:extLst>
                <a:ext uri="{FF2B5EF4-FFF2-40B4-BE49-F238E27FC236}">
                  <a16:creationId xmlns:a16="http://schemas.microsoft.com/office/drawing/2014/main" id="{CB58B9DB-69ED-4AFA-BB66-19E4793B872F}"/>
                </a:ext>
              </a:extLst>
            </p:cNvPr>
            <p:cNvSpPr/>
            <p:nvPr/>
          </p:nvSpPr>
          <p:spPr>
            <a:xfrm>
              <a:off x="2078978" y="2705572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8" name="직사각형 207">
              <a:extLst>
                <a:ext uri="{FF2B5EF4-FFF2-40B4-BE49-F238E27FC236}">
                  <a16:creationId xmlns:a16="http://schemas.microsoft.com/office/drawing/2014/main" id="{30FF5AFE-181A-45C4-ADAB-B4DC88CC7F40}"/>
                </a:ext>
              </a:extLst>
            </p:cNvPr>
            <p:cNvSpPr/>
            <p:nvPr/>
          </p:nvSpPr>
          <p:spPr>
            <a:xfrm>
              <a:off x="2658098" y="2705572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9" name="직사각형 208">
              <a:extLst>
                <a:ext uri="{FF2B5EF4-FFF2-40B4-BE49-F238E27FC236}">
                  <a16:creationId xmlns:a16="http://schemas.microsoft.com/office/drawing/2014/main" id="{FEA87D7E-F2A4-49AF-9D28-BF361021EF20}"/>
                </a:ext>
              </a:extLst>
            </p:cNvPr>
            <p:cNvSpPr/>
            <p:nvPr/>
          </p:nvSpPr>
          <p:spPr>
            <a:xfrm>
              <a:off x="2368538" y="3224928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0" name="직사각형 209">
              <a:extLst>
                <a:ext uri="{FF2B5EF4-FFF2-40B4-BE49-F238E27FC236}">
                  <a16:creationId xmlns:a16="http://schemas.microsoft.com/office/drawing/2014/main" id="{E69C4949-D0BC-4C73-AC59-8DE761E7FF39}"/>
                </a:ext>
              </a:extLst>
            </p:cNvPr>
            <p:cNvSpPr/>
            <p:nvPr/>
          </p:nvSpPr>
          <p:spPr>
            <a:xfrm>
              <a:off x="2368538" y="2468070"/>
              <a:ext cx="229882" cy="229882"/>
            </a:xfrm>
            <a:prstGeom prst="rect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?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E699054C-3771-4C41-953A-467C1DC5E69A}"/>
                </a:ext>
              </a:extLst>
            </p:cNvPr>
            <p:cNvSpPr txBox="1"/>
            <p:nvPr/>
          </p:nvSpPr>
          <p:spPr>
            <a:xfrm>
              <a:off x="1175521" y="1413676"/>
              <a:ext cx="116433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atin typeface="Times New Roman" panose="02020603050405020304" pitchFamily="18" charset="0"/>
                  <a:cs typeface="Times New Roman" panose="02020603050405020304" pitchFamily="18" charset="0"/>
                </a:rPr>
                <a:t>Users</a:t>
              </a:r>
              <a:endParaRPr lang="ko-KR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6B541796-B754-48E2-9CA0-6E7EABC4AE4E}"/>
                </a:ext>
              </a:extLst>
            </p:cNvPr>
            <p:cNvSpPr txBox="1"/>
            <p:nvPr/>
          </p:nvSpPr>
          <p:spPr>
            <a:xfrm>
              <a:off x="2645334" y="1413676"/>
              <a:ext cx="116433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atin typeface="Times New Roman" panose="02020603050405020304" pitchFamily="18" charset="0"/>
                  <a:cs typeface="Times New Roman" panose="02020603050405020304" pitchFamily="18" charset="0"/>
                </a:rPr>
                <a:t>Items</a:t>
              </a:r>
              <a:endParaRPr lang="ko-KR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id="{B72813E0-B1C3-4EC4-B158-8EF648B85C84}"/>
                </a:ext>
              </a:extLst>
            </p:cNvPr>
            <p:cNvSpPr txBox="1"/>
            <p:nvPr/>
          </p:nvSpPr>
          <p:spPr>
            <a:xfrm>
              <a:off x="1911685" y="1413676"/>
              <a:ext cx="1164336" cy="3192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atin typeface="Times New Roman" panose="02020603050405020304" pitchFamily="18" charset="0"/>
                  <a:cs typeface="Times New Roman" panose="02020603050405020304" pitchFamily="18" charset="0"/>
                </a:rPr>
                <a:t>Sentiment</a:t>
              </a:r>
              <a:endParaRPr lang="ko-KR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14" name="그룹 213">
            <a:extLst>
              <a:ext uri="{FF2B5EF4-FFF2-40B4-BE49-F238E27FC236}">
                <a16:creationId xmlns:a16="http://schemas.microsoft.com/office/drawing/2014/main" id="{F78A9ACD-4F2D-4C48-BA04-7F3C7C75A776}"/>
              </a:ext>
            </a:extLst>
          </p:cNvPr>
          <p:cNvGrpSpPr/>
          <p:nvPr/>
        </p:nvGrpSpPr>
        <p:grpSpPr>
          <a:xfrm>
            <a:off x="2127885" y="5087099"/>
            <a:ext cx="2095339" cy="1668097"/>
            <a:chOff x="1175521" y="1413676"/>
            <a:chExt cx="2634149" cy="2097043"/>
          </a:xfrm>
        </p:grpSpPr>
        <p:sp>
          <p:nvSpPr>
            <p:cNvPr id="215" name="타원 214">
              <a:extLst>
                <a:ext uri="{FF2B5EF4-FFF2-40B4-BE49-F238E27FC236}">
                  <a16:creationId xmlns:a16="http://schemas.microsoft.com/office/drawing/2014/main" id="{DFD3C285-F257-4A8F-88E1-546BC4BDD410}"/>
                </a:ext>
              </a:extLst>
            </p:cNvPr>
            <p:cNvSpPr/>
            <p:nvPr/>
          </p:nvSpPr>
          <p:spPr>
            <a:xfrm>
              <a:off x="1591733" y="1675437"/>
              <a:ext cx="331913" cy="331913"/>
            </a:xfrm>
            <a:prstGeom prst="ellipse">
              <a:avLst/>
            </a:prstGeom>
            <a:noFill/>
            <a:ln w="19050"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216" name="타원 215">
              <a:extLst>
                <a:ext uri="{FF2B5EF4-FFF2-40B4-BE49-F238E27FC236}">
                  <a16:creationId xmlns:a16="http://schemas.microsoft.com/office/drawing/2014/main" id="{3E382F3C-D776-4862-9792-DC70FA61D07E}"/>
                </a:ext>
              </a:extLst>
            </p:cNvPr>
            <p:cNvSpPr/>
            <p:nvPr/>
          </p:nvSpPr>
          <p:spPr>
            <a:xfrm>
              <a:off x="1591733" y="2424675"/>
              <a:ext cx="331913" cy="331913"/>
            </a:xfrm>
            <a:prstGeom prst="ellipse">
              <a:avLst/>
            </a:prstGeom>
            <a:solidFill>
              <a:srgbClr val="4472C4"/>
            </a:solidFill>
            <a:ln w="19050"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217" name="타원 216">
              <a:extLst>
                <a:ext uri="{FF2B5EF4-FFF2-40B4-BE49-F238E27FC236}">
                  <a16:creationId xmlns:a16="http://schemas.microsoft.com/office/drawing/2014/main" id="{5E0AB42F-542F-405A-A10A-AAA7E3751784}"/>
                </a:ext>
              </a:extLst>
            </p:cNvPr>
            <p:cNvSpPr/>
            <p:nvPr/>
          </p:nvSpPr>
          <p:spPr>
            <a:xfrm>
              <a:off x="1591733" y="3178806"/>
              <a:ext cx="331913" cy="331913"/>
            </a:xfrm>
            <a:prstGeom prst="ellipse">
              <a:avLst/>
            </a:prstGeom>
            <a:noFill/>
            <a:ln w="19050"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218" name="타원 217">
              <a:extLst>
                <a:ext uri="{FF2B5EF4-FFF2-40B4-BE49-F238E27FC236}">
                  <a16:creationId xmlns:a16="http://schemas.microsoft.com/office/drawing/2014/main" id="{0D08227C-DC0E-40E3-A14A-93BE905684A4}"/>
                </a:ext>
              </a:extLst>
            </p:cNvPr>
            <p:cNvSpPr/>
            <p:nvPr/>
          </p:nvSpPr>
          <p:spPr>
            <a:xfrm>
              <a:off x="3061546" y="1675437"/>
              <a:ext cx="331913" cy="331913"/>
            </a:xfrm>
            <a:prstGeom prst="ellipse">
              <a:avLst/>
            </a:prstGeom>
            <a:noFill/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219" name="타원 218">
              <a:extLst>
                <a:ext uri="{FF2B5EF4-FFF2-40B4-BE49-F238E27FC236}">
                  <a16:creationId xmlns:a16="http://schemas.microsoft.com/office/drawing/2014/main" id="{D73B38A4-51EE-4410-AD81-E6E0B1B2F866}"/>
                </a:ext>
              </a:extLst>
            </p:cNvPr>
            <p:cNvSpPr/>
            <p:nvPr/>
          </p:nvSpPr>
          <p:spPr>
            <a:xfrm>
              <a:off x="3061546" y="2424675"/>
              <a:ext cx="331913" cy="331913"/>
            </a:xfrm>
            <a:prstGeom prst="ellipse">
              <a:avLst/>
            </a:prstGeom>
            <a:solidFill>
              <a:srgbClr val="7030A0"/>
            </a:solidFill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220" name="타원 219">
              <a:extLst>
                <a:ext uri="{FF2B5EF4-FFF2-40B4-BE49-F238E27FC236}">
                  <a16:creationId xmlns:a16="http://schemas.microsoft.com/office/drawing/2014/main" id="{8B0DC4BA-7C5D-4264-8680-655C5640CD75}"/>
                </a:ext>
              </a:extLst>
            </p:cNvPr>
            <p:cNvSpPr/>
            <p:nvPr/>
          </p:nvSpPr>
          <p:spPr>
            <a:xfrm>
              <a:off x="3061546" y="3178806"/>
              <a:ext cx="331913" cy="331913"/>
            </a:xfrm>
            <a:prstGeom prst="ellipse">
              <a:avLst/>
            </a:prstGeom>
            <a:noFill/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cxnSp>
          <p:nvCxnSpPr>
            <p:cNvPr id="221" name="직선 연결선 220">
              <a:extLst>
                <a:ext uri="{FF2B5EF4-FFF2-40B4-BE49-F238E27FC236}">
                  <a16:creationId xmlns:a16="http://schemas.microsoft.com/office/drawing/2014/main" id="{2CF8A9C9-CA6D-454B-870F-9C779138B929}"/>
                </a:ext>
              </a:extLst>
            </p:cNvPr>
            <p:cNvCxnSpPr>
              <a:stCxn id="215" idx="6"/>
              <a:endCxn id="218" idx="2"/>
            </p:cNvCxnSpPr>
            <p:nvPr/>
          </p:nvCxnSpPr>
          <p:spPr>
            <a:xfrm>
              <a:off x="1923646" y="1841394"/>
              <a:ext cx="11379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직선 연결선 221">
              <a:extLst>
                <a:ext uri="{FF2B5EF4-FFF2-40B4-BE49-F238E27FC236}">
                  <a16:creationId xmlns:a16="http://schemas.microsoft.com/office/drawing/2014/main" id="{3BDE593A-EAC6-49B8-AA1A-8D40B7777979}"/>
                </a:ext>
              </a:extLst>
            </p:cNvPr>
            <p:cNvCxnSpPr>
              <a:cxnSpLocks/>
              <a:stCxn id="216" idx="6"/>
              <a:endCxn id="218" idx="2"/>
            </p:cNvCxnSpPr>
            <p:nvPr/>
          </p:nvCxnSpPr>
          <p:spPr>
            <a:xfrm flipV="1">
              <a:off x="1923646" y="1841394"/>
              <a:ext cx="1137900" cy="7492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직선 연결선 222">
              <a:extLst>
                <a:ext uri="{FF2B5EF4-FFF2-40B4-BE49-F238E27FC236}">
                  <a16:creationId xmlns:a16="http://schemas.microsoft.com/office/drawing/2014/main" id="{82698E95-C8FC-4F8F-834F-062925DF99C5}"/>
                </a:ext>
              </a:extLst>
            </p:cNvPr>
            <p:cNvCxnSpPr>
              <a:cxnSpLocks/>
              <a:stCxn id="217" idx="6"/>
              <a:endCxn id="219" idx="2"/>
            </p:cNvCxnSpPr>
            <p:nvPr/>
          </p:nvCxnSpPr>
          <p:spPr>
            <a:xfrm flipV="1">
              <a:off x="1923646" y="2590632"/>
              <a:ext cx="1137900" cy="75413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직선 연결선 223">
              <a:extLst>
                <a:ext uri="{FF2B5EF4-FFF2-40B4-BE49-F238E27FC236}">
                  <a16:creationId xmlns:a16="http://schemas.microsoft.com/office/drawing/2014/main" id="{C5C3F335-E0E4-4A66-80EA-355028785112}"/>
                </a:ext>
              </a:extLst>
            </p:cNvPr>
            <p:cNvCxnSpPr>
              <a:cxnSpLocks/>
              <a:stCxn id="220" idx="2"/>
              <a:endCxn id="216" idx="6"/>
            </p:cNvCxnSpPr>
            <p:nvPr/>
          </p:nvCxnSpPr>
          <p:spPr>
            <a:xfrm flipH="1" flipV="1">
              <a:off x="1923646" y="2590632"/>
              <a:ext cx="1137900" cy="75413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직선 연결선 224">
              <a:extLst>
                <a:ext uri="{FF2B5EF4-FFF2-40B4-BE49-F238E27FC236}">
                  <a16:creationId xmlns:a16="http://schemas.microsoft.com/office/drawing/2014/main" id="{6BB3218B-C003-4C30-8F7C-34551AF5B7EA}"/>
                </a:ext>
              </a:extLst>
            </p:cNvPr>
            <p:cNvCxnSpPr>
              <a:cxnSpLocks/>
              <a:stCxn id="220" idx="2"/>
              <a:endCxn id="217" idx="6"/>
            </p:cNvCxnSpPr>
            <p:nvPr/>
          </p:nvCxnSpPr>
          <p:spPr>
            <a:xfrm flipH="1">
              <a:off x="1923646" y="3344763"/>
              <a:ext cx="11379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직선 연결선 225">
              <a:extLst>
                <a:ext uri="{FF2B5EF4-FFF2-40B4-BE49-F238E27FC236}">
                  <a16:creationId xmlns:a16="http://schemas.microsoft.com/office/drawing/2014/main" id="{ACE36256-65C8-4482-B2D8-F4A2D03459D9}"/>
                </a:ext>
              </a:extLst>
            </p:cNvPr>
            <p:cNvCxnSpPr>
              <a:cxnSpLocks/>
              <a:stCxn id="215" idx="6"/>
              <a:endCxn id="219" idx="2"/>
            </p:cNvCxnSpPr>
            <p:nvPr/>
          </p:nvCxnSpPr>
          <p:spPr>
            <a:xfrm>
              <a:off x="1923646" y="1841394"/>
              <a:ext cx="1137900" cy="7492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직선 연결선 226">
              <a:extLst>
                <a:ext uri="{FF2B5EF4-FFF2-40B4-BE49-F238E27FC236}">
                  <a16:creationId xmlns:a16="http://schemas.microsoft.com/office/drawing/2014/main" id="{A0C26D02-E2A9-403D-8FD8-FF859E59F5AB}"/>
                </a:ext>
              </a:extLst>
            </p:cNvPr>
            <p:cNvCxnSpPr>
              <a:cxnSpLocks/>
              <a:stCxn id="216" idx="6"/>
              <a:endCxn id="219" idx="2"/>
            </p:cNvCxnSpPr>
            <p:nvPr/>
          </p:nvCxnSpPr>
          <p:spPr>
            <a:xfrm>
              <a:off x="1923646" y="2590632"/>
              <a:ext cx="1137900" cy="0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8" name="직사각형 227">
              <a:extLst>
                <a:ext uri="{FF2B5EF4-FFF2-40B4-BE49-F238E27FC236}">
                  <a16:creationId xmlns:a16="http://schemas.microsoft.com/office/drawing/2014/main" id="{A819C3A3-BDDF-4A2A-B82E-AD671F713EA5}"/>
                </a:ext>
              </a:extLst>
            </p:cNvPr>
            <p:cNvSpPr/>
            <p:nvPr/>
          </p:nvSpPr>
          <p:spPr>
            <a:xfrm>
              <a:off x="2368538" y="1717335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9" name="직사각형 228">
              <a:extLst>
                <a:ext uri="{FF2B5EF4-FFF2-40B4-BE49-F238E27FC236}">
                  <a16:creationId xmlns:a16="http://schemas.microsoft.com/office/drawing/2014/main" id="{255BEECC-206E-47E1-A58F-1C7F6139BF44}"/>
                </a:ext>
              </a:extLst>
            </p:cNvPr>
            <p:cNvSpPr/>
            <p:nvPr/>
          </p:nvSpPr>
          <p:spPr>
            <a:xfrm>
              <a:off x="2078978" y="2245810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0" name="직사각형 229">
              <a:extLst>
                <a:ext uri="{FF2B5EF4-FFF2-40B4-BE49-F238E27FC236}">
                  <a16:creationId xmlns:a16="http://schemas.microsoft.com/office/drawing/2014/main" id="{D250525F-3DBD-4FC2-8410-97EB6CFA195F}"/>
                </a:ext>
              </a:extLst>
            </p:cNvPr>
            <p:cNvSpPr/>
            <p:nvPr/>
          </p:nvSpPr>
          <p:spPr>
            <a:xfrm>
              <a:off x="2658098" y="2245810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1" name="직사각형 230">
              <a:extLst>
                <a:ext uri="{FF2B5EF4-FFF2-40B4-BE49-F238E27FC236}">
                  <a16:creationId xmlns:a16="http://schemas.microsoft.com/office/drawing/2014/main" id="{02572FBC-0061-49E0-8C0D-40D4DB4213C0}"/>
                </a:ext>
              </a:extLst>
            </p:cNvPr>
            <p:cNvSpPr/>
            <p:nvPr/>
          </p:nvSpPr>
          <p:spPr>
            <a:xfrm>
              <a:off x="2078978" y="2705572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2" name="직사각형 231">
              <a:extLst>
                <a:ext uri="{FF2B5EF4-FFF2-40B4-BE49-F238E27FC236}">
                  <a16:creationId xmlns:a16="http://schemas.microsoft.com/office/drawing/2014/main" id="{E02739EB-6C2F-4EC9-AE00-E0D62DF65B75}"/>
                </a:ext>
              </a:extLst>
            </p:cNvPr>
            <p:cNvSpPr/>
            <p:nvPr/>
          </p:nvSpPr>
          <p:spPr>
            <a:xfrm>
              <a:off x="2658098" y="2705572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3" name="직사각형 232">
              <a:extLst>
                <a:ext uri="{FF2B5EF4-FFF2-40B4-BE49-F238E27FC236}">
                  <a16:creationId xmlns:a16="http://schemas.microsoft.com/office/drawing/2014/main" id="{08CBCEFF-3423-4B34-8D2B-060FD054F252}"/>
                </a:ext>
              </a:extLst>
            </p:cNvPr>
            <p:cNvSpPr/>
            <p:nvPr/>
          </p:nvSpPr>
          <p:spPr>
            <a:xfrm>
              <a:off x="2368538" y="3224928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4" name="직사각형 233">
              <a:extLst>
                <a:ext uri="{FF2B5EF4-FFF2-40B4-BE49-F238E27FC236}">
                  <a16:creationId xmlns:a16="http://schemas.microsoft.com/office/drawing/2014/main" id="{981C9E0A-2282-40D5-B5B1-14F625C8F508}"/>
                </a:ext>
              </a:extLst>
            </p:cNvPr>
            <p:cNvSpPr/>
            <p:nvPr/>
          </p:nvSpPr>
          <p:spPr>
            <a:xfrm>
              <a:off x="2368538" y="2468070"/>
              <a:ext cx="229882" cy="229882"/>
            </a:xfrm>
            <a:prstGeom prst="rect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?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5" name="TextBox 234">
              <a:extLst>
                <a:ext uri="{FF2B5EF4-FFF2-40B4-BE49-F238E27FC236}">
                  <a16:creationId xmlns:a16="http://schemas.microsoft.com/office/drawing/2014/main" id="{06ACC8BB-36E9-4261-99C2-1CF6DB49D586}"/>
                </a:ext>
              </a:extLst>
            </p:cNvPr>
            <p:cNvSpPr txBox="1"/>
            <p:nvPr/>
          </p:nvSpPr>
          <p:spPr>
            <a:xfrm>
              <a:off x="1175521" y="1413676"/>
              <a:ext cx="116433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atin typeface="Times New Roman" panose="02020603050405020304" pitchFamily="18" charset="0"/>
                  <a:cs typeface="Times New Roman" panose="02020603050405020304" pitchFamily="18" charset="0"/>
                </a:rPr>
                <a:t>Users</a:t>
              </a:r>
              <a:endParaRPr lang="ko-KR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6" name="TextBox 235">
              <a:extLst>
                <a:ext uri="{FF2B5EF4-FFF2-40B4-BE49-F238E27FC236}">
                  <a16:creationId xmlns:a16="http://schemas.microsoft.com/office/drawing/2014/main" id="{839D76A9-8BEA-4E31-AA6A-D234CC1F9D88}"/>
                </a:ext>
              </a:extLst>
            </p:cNvPr>
            <p:cNvSpPr txBox="1"/>
            <p:nvPr/>
          </p:nvSpPr>
          <p:spPr>
            <a:xfrm>
              <a:off x="2645334" y="1413676"/>
              <a:ext cx="116433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atin typeface="Times New Roman" panose="02020603050405020304" pitchFamily="18" charset="0"/>
                  <a:cs typeface="Times New Roman" panose="02020603050405020304" pitchFamily="18" charset="0"/>
                </a:rPr>
                <a:t>Items</a:t>
              </a:r>
              <a:endParaRPr lang="ko-KR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7" name="TextBox 236">
              <a:extLst>
                <a:ext uri="{FF2B5EF4-FFF2-40B4-BE49-F238E27FC236}">
                  <a16:creationId xmlns:a16="http://schemas.microsoft.com/office/drawing/2014/main" id="{EEF2F6D4-62CD-49CE-9F44-EF36AA470CCC}"/>
                </a:ext>
              </a:extLst>
            </p:cNvPr>
            <p:cNvSpPr txBox="1"/>
            <p:nvPr/>
          </p:nvSpPr>
          <p:spPr>
            <a:xfrm>
              <a:off x="1911685" y="1413676"/>
              <a:ext cx="1164336" cy="3192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atin typeface="Times New Roman" panose="02020603050405020304" pitchFamily="18" charset="0"/>
                  <a:cs typeface="Times New Roman" panose="02020603050405020304" pitchFamily="18" charset="0"/>
                </a:rPr>
                <a:t>Emotion</a:t>
              </a:r>
              <a:endParaRPr lang="ko-KR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41" name="TextBox 240">
            <a:extLst>
              <a:ext uri="{FF2B5EF4-FFF2-40B4-BE49-F238E27FC236}">
                <a16:creationId xmlns:a16="http://schemas.microsoft.com/office/drawing/2014/main" id="{F59798BE-952D-4B3D-AFBC-CAC426CE8927}"/>
              </a:ext>
            </a:extLst>
          </p:cNvPr>
          <p:cNvSpPr txBox="1"/>
          <p:nvPr/>
        </p:nvSpPr>
        <p:spPr>
          <a:xfrm>
            <a:off x="1156490" y="3847149"/>
            <a:ext cx="1219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>
                <a:latin typeface="Times New Roman" panose="02020603050405020304" pitchFamily="18" charset="0"/>
                <a:cs typeface="Times New Roman" panose="02020603050405020304" pitchFamily="18" charset="0"/>
              </a:rPr>
              <a:t>Sentiment</a:t>
            </a:r>
            <a:endParaRPr lang="ko-KR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2" name="TextBox 241">
            <a:extLst>
              <a:ext uri="{FF2B5EF4-FFF2-40B4-BE49-F238E27FC236}">
                <a16:creationId xmlns:a16="http://schemas.microsoft.com/office/drawing/2014/main" id="{6EA9A192-B114-4746-A0BF-417033CC9DE5}"/>
              </a:ext>
            </a:extLst>
          </p:cNvPr>
          <p:cNvSpPr txBox="1"/>
          <p:nvPr/>
        </p:nvSpPr>
        <p:spPr>
          <a:xfrm>
            <a:off x="1210883" y="5832583"/>
            <a:ext cx="1219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>
                <a:latin typeface="Times New Roman" panose="02020603050405020304" pitchFamily="18" charset="0"/>
                <a:cs typeface="Times New Roman" panose="02020603050405020304" pitchFamily="18" charset="0"/>
              </a:rPr>
              <a:t>Emotion</a:t>
            </a:r>
            <a:endParaRPr lang="ko-KR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43" name="직선 화살표 연결선 242">
            <a:extLst>
              <a:ext uri="{FF2B5EF4-FFF2-40B4-BE49-F238E27FC236}">
                <a16:creationId xmlns:a16="http://schemas.microsoft.com/office/drawing/2014/main" id="{0810A963-4AFD-4B6A-8E47-BF94C1EC75C6}"/>
              </a:ext>
            </a:extLst>
          </p:cNvPr>
          <p:cNvCxnSpPr>
            <a:cxnSpLocks/>
            <a:endCxn id="249" idx="2"/>
          </p:cNvCxnSpPr>
          <p:nvPr/>
        </p:nvCxnSpPr>
        <p:spPr>
          <a:xfrm flipV="1">
            <a:off x="4065838" y="2169839"/>
            <a:ext cx="649812" cy="64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직선 화살표 연결선 243">
            <a:extLst>
              <a:ext uri="{FF2B5EF4-FFF2-40B4-BE49-F238E27FC236}">
                <a16:creationId xmlns:a16="http://schemas.microsoft.com/office/drawing/2014/main" id="{18545A75-8D27-4B4C-BC89-F6C050956783}"/>
              </a:ext>
            </a:extLst>
          </p:cNvPr>
          <p:cNvCxnSpPr>
            <a:cxnSpLocks/>
            <a:endCxn id="256" idx="2"/>
          </p:cNvCxnSpPr>
          <p:nvPr/>
        </p:nvCxnSpPr>
        <p:spPr>
          <a:xfrm>
            <a:off x="4094103" y="4033694"/>
            <a:ext cx="621547" cy="227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직선 화살표 연결선 244">
            <a:extLst>
              <a:ext uri="{FF2B5EF4-FFF2-40B4-BE49-F238E27FC236}">
                <a16:creationId xmlns:a16="http://schemas.microsoft.com/office/drawing/2014/main" id="{4F57A0EB-238B-4FC5-99DA-8A79D3C1E1A3}"/>
              </a:ext>
            </a:extLst>
          </p:cNvPr>
          <p:cNvCxnSpPr>
            <a:cxnSpLocks/>
            <a:endCxn id="263" idx="2"/>
          </p:cNvCxnSpPr>
          <p:nvPr/>
        </p:nvCxnSpPr>
        <p:spPr>
          <a:xfrm>
            <a:off x="4065838" y="6017450"/>
            <a:ext cx="64981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7" name="그룹 246">
            <a:extLst>
              <a:ext uri="{FF2B5EF4-FFF2-40B4-BE49-F238E27FC236}">
                <a16:creationId xmlns:a16="http://schemas.microsoft.com/office/drawing/2014/main" id="{D0939CFC-0394-4C19-9604-35BED360BD84}"/>
              </a:ext>
            </a:extLst>
          </p:cNvPr>
          <p:cNvGrpSpPr/>
          <p:nvPr/>
        </p:nvGrpSpPr>
        <p:grpSpPr>
          <a:xfrm rot="5400000">
            <a:off x="4273508" y="2000692"/>
            <a:ext cx="1222578" cy="338294"/>
            <a:chOff x="4206426" y="1892765"/>
            <a:chExt cx="1222578" cy="338294"/>
          </a:xfrm>
        </p:grpSpPr>
        <p:sp>
          <p:nvSpPr>
            <p:cNvPr id="249" name="사각형: 둥근 모서리 248">
              <a:extLst>
                <a:ext uri="{FF2B5EF4-FFF2-40B4-BE49-F238E27FC236}">
                  <a16:creationId xmlns:a16="http://schemas.microsoft.com/office/drawing/2014/main" id="{F66368E2-F8AC-4EB1-863A-60E0D89D8738}"/>
                </a:ext>
              </a:extLst>
            </p:cNvPr>
            <p:cNvSpPr/>
            <p:nvPr/>
          </p:nvSpPr>
          <p:spPr>
            <a:xfrm>
              <a:off x="4206426" y="1892765"/>
              <a:ext cx="1222578" cy="338294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0" name="타원 249">
              <a:extLst>
                <a:ext uri="{FF2B5EF4-FFF2-40B4-BE49-F238E27FC236}">
                  <a16:creationId xmlns:a16="http://schemas.microsoft.com/office/drawing/2014/main" id="{36F11BC3-BF8F-4068-BBA9-08FE3889AA4E}"/>
                </a:ext>
              </a:extLst>
            </p:cNvPr>
            <p:cNvSpPr/>
            <p:nvPr/>
          </p:nvSpPr>
          <p:spPr>
            <a:xfrm>
              <a:off x="4297440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1" name="타원 250">
              <a:extLst>
                <a:ext uri="{FF2B5EF4-FFF2-40B4-BE49-F238E27FC236}">
                  <a16:creationId xmlns:a16="http://schemas.microsoft.com/office/drawing/2014/main" id="{6B00E2B2-7A84-4E05-843A-89E1E1A0563F}"/>
                </a:ext>
              </a:extLst>
            </p:cNvPr>
            <p:cNvSpPr/>
            <p:nvPr/>
          </p:nvSpPr>
          <p:spPr>
            <a:xfrm>
              <a:off x="4515202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2" name="타원 251">
              <a:extLst>
                <a:ext uri="{FF2B5EF4-FFF2-40B4-BE49-F238E27FC236}">
                  <a16:creationId xmlns:a16="http://schemas.microsoft.com/office/drawing/2014/main" id="{C2C3EE65-9FF7-4A20-A894-B1EF149EA9C3}"/>
                </a:ext>
              </a:extLst>
            </p:cNvPr>
            <p:cNvSpPr/>
            <p:nvPr/>
          </p:nvSpPr>
          <p:spPr>
            <a:xfrm>
              <a:off x="4732964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3" name="타원 252">
              <a:extLst>
                <a:ext uri="{FF2B5EF4-FFF2-40B4-BE49-F238E27FC236}">
                  <a16:creationId xmlns:a16="http://schemas.microsoft.com/office/drawing/2014/main" id="{6B503E10-89FA-46B7-B4D4-4EF3CAD59A23}"/>
                </a:ext>
              </a:extLst>
            </p:cNvPr>
            <p:cNvSpPr/>
            <p:nvPr/>
          </p:nvSpPr>
          <p:spPr>
            <a:xfrm>
              <a:off x="4955559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4" name="타원 253">
              <a:extLst>
                <a:ext uri="{FF2B5EF4-FFF2-40B4-BE49-F238E27FC236}">
                  <a16:creationId xmlns:a16="http://schemas.microsoft.com/office/drawing/2014/main" id="{25047295-44A2-4805-8663-D5C2A6812B4E}"/>
                </a:ext>
              </a:extLst>
            </p:cNvPr>
            <p:cNvSpPr/>
            <p:nvPr/>
          </p:nvSpPr>
          <p:spPr>
            <a:xfrm>
              <a:off x="5176576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48" name="TextBox 247">
            <a:extLst>
              <a:ext uri="{FF2B5EF4-FFF2-40B4-BE49-F238E27FC236}">
                <a16:creationId xmlns:a16="http://schemas.microsoft.com/office/drawing/2014/main" id="{D043CE09-3FA0-4F93-AE71-B8EF83443D4C}"/>
              </a:ext>
            </a:extLst>
          </p:cNvPr>
          <p:cNvSpPr txBox="1"/>
          <p:nvPr/>
        </p:nvSpPr>
        <p:spPr>
          <a:xfrm>
            <a:off x="4094103" y="1070624"/>
            <a:ext cx="15813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Subgraph</a:t>
            </a:r>
          </a:p>
          <a:p>
            <a:pPr algn="ctr"/>
            <a:r>
              <a:rPr lang="en-US" altLang="ko-KR" sz="140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Embedding</a:t>
            </a:r>
            <a:endParaRPr lang="ko-KR" altLang="en-US" sz="1400" dirty="0"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grpSp>
        <p:nvGrpSpPr>
          <p:cNvPr id="255" name="그룹 254">
            <a:extLst>
              <a:ext uri="{FF2B5EF4-FFF2-40B4-BE49-F238E27FC236}">
                <a16:creationId xmlns:a16="http://schemas.microsoft.com/office/drawing/2014/main" id="{B723AE67-640A-4DF8-9553-E80AEF139D32}"/>
              </a:ext>
            </a:extLst>
          </p:cNvPr>
          <p:cNvGrpSpPr/>
          <p:nvPr/>
        </p:nvGrpSpPr>
        <p:grpSpPr>
          <a:xfrm rot="5400000">
            <a:off x="4273508" y="3866819"/>
            <a:ext cx="1222578" cy="338294"/>
            <a:chOff x="4206426" y="1892765"/>
            <a:chExt cx="1222578" cy="338294"/>
          </a:xfrm>
        </p:grpSpPr>
        <p:sp>
          <p:nvSpPr>
            <p:cNvPr id="256" name="사각형: 둥근 모서리 255">
              <a:extLst>
                <a:ext uri="{FF2B5EF4-FFF2-40B4-BE49-F238E27FC236}">
                  <a16:creationId xmlns:a16="http://schemas.microsoft.com/office/drawing/2014/main" id="{BEA61C39-9E63-47FF-8F08-32FBE27B1E56}"/>
                </a:ext>
              </a:extLst>
            </p:cNvPr>
            <p:cNvSpPr/>
            <p:nvPr/>
          </p:nvSpPr>
          <p:spPr>
            <a:xfrm>
              <a:off x="4206426" y="1892765"/>
              <a:ext cx="1222578" cy="338294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7" name="타원 256">
              <a:extLst>
                <a:ext uri="{FF2B5EF4-FFF2-40B4-BE49-F238E27FC236}">
                  <a16:creationId xmlns:a16="http://schemas.microsoft.com/office/drawing/2014/main" id="{1AF4BB15-0F7E-41AE-AA70-A171DEF6A090}"/>
                </a:ext>
              </a:extLst>
            </p:cNvPr>
            <p:cNvSpPr/>
            <p:nvPr/>
          </p:nvSpPr>
          <p:spPr>
            <a:xfrm>
              <a:off x="4297440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8" name="타원 257">
              <a:extLst>
                <a:ext uri="{FF2B5EF4-FFF2-40B4-BE49-F238E27FC236}">
                  <a16:creationId xmlns:a16="http://schemas.microsoft.com/office/drawing/2014/main" id="{00A60046-25BF-460A-8BBB-83AB44B517A6}"/>
                </a:ext>
              </a:extLst>
            </p:cNvPr>
            <p:cNvSpPr/>
            <p:nvPr/>
          </p:nvSpPr>
          <p:spPr>
            <a:xfrm>
              <a:off x="4515202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9" name="타원 258">
              <a:extLst>
                <a:ext uri="{FF2B5EF4-FFF2-40B4-BE49-F238E27FC236}">
                  <a16:creationId xmlns:a16="http://schemas.microsoft.com/office/drawing/2014/main" id="{69AEC8A4-6EFD-474D-845F-384D92457DE7}"/>
                </a:ext>
              </a:extLst>
            </p:cNvPr>
            <p:cNvSpPr/>
            <p:nvPr/>
          </p:nvSpPr>
          <p:spPr>
            <a:xfrm>
              <a:off x="4732964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0" name="타원 259">
              <a:extLst>
                <a:ext uri="{FF2B5EF4-FFF2-40B4-BE49-F238E27FC236}">
                  <a16:creationId xmlns:a16="http://schemas.microsoft.com/office/drawing/2014/main" id="{0DB2D751-4790-44C9-BD6A-9349CC7855D6}"/>
                </a:ext>
              </a:extLst>
            </p:cNvPr>
            <p:cNvSpPr/>
            <p:nvPr/>
          </p:nvSpPr>
          <p:spPr>
            <a:xfrm>
              <a:off x="4955559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1" name="타원 260">
              <a:extLst>
                <a:ext uri="{FF2B5EF4-FFF2-40B4-BE49-F238E27FC236}">
                  <a16:creationId xmlns:a16="http://schemas.microsoft.com/office/drawing/2014/main" id="{150BD646-A4BD-41CD-9521-07D061B70D8C}"/>
                </a:ext>
              </a:extLst>
            </p:cNvPr>
            <p:cNvSpPr/>
            <p:nvPr/>
          </p:nvSpPr>
          <p:spPr>
            <a:xfrm>
              <a:off x="5176576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62" name="그룹 261">
            <a:extLst>
              <a:ext uri="{FF2B5EF4-FFF2-40B4-BE49-F238E27FC236}">
                <a16:creationId xmlns:a16="http://schemas.microsoft.com/office/drawing/2014/main" id="{F6D926E0-5967-4DDA-85B3-878BD5238BDA}"/>
              </a:ext>
            </a:extLst>
          </p:cNvPr>
          <p:cNvGrpSpPr/>
          <p:nvPr/>
        </p:nvGrpSpPr>
        <p:grpSpPr>
          <a:xfrm rot="5400000">
            <a:off x="4273508" y="5848303"/>
            <a:ext cx="1222578" cy="338294"/>
            <a:chOff x="4206426" y="1892765"/>
            <a:chExt cx="1222578" cy="338294"/>
          </a:xfrm>
        </p:grpSpPr>
        <p:sp>
          <p:nvSpPr>
            <p:cNvPr id="263" name="사각형: 둥근 모서리 262">
              <a:extLst>
                <a:ext uri="{FF2B5EF4-FFF2-40B4-BE49-F238E27FC236}">
                  <a16:creationId xmlns:a16="http://schemas.microsoft.com/office/drawing/2014/main" id="{AC5B1743-230E-409E-8FEC-B33B198DEC1C}"/>
                </a:ext>
              </a:extLst>
            </p:cNvPr>
            <p:cNvSpPr/>
            <p:nvPr/>
          </p:nvSpPr>
          <p:spPr>
            <a:xfrm>
              <a:off x="4206426" y="1892765"/>
              <a:ext cx="1222578" cy="338294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4" name="타원 263">
              <a:extLst>
                <a:ext uri="{FF2B5EF4-FFF2-40B4-BE49-F238E27FC236}">
                  <a16:creationId xmlns:a16="http://schemas.microsoft.com/office/drawing/2014/main" id="{9DE00BFE-2FF7-46A1-AA6A-B7CA9E1F1552}"/>
                </a:ext>
              </a:extLst>
            </p:cNvPr>
            <p:cNvSpPr/>
            <p:nvPr/>
          </p:nvSpPr>
          <p:spPr>
            <a:xfrm>
              <a:off x="4297440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5" name="타원 264">
              <a:extLst>
                <a:ext uri="{FF2B5EF4-FFF2-40B4-BE49-F238E27FC236}">
                  <a16:creationId xmlns:a16="http://schemas.microsoft.com/office/drawing/2014/main" id="{4A1E11E9-E5CB-415E-A789-FDB690DF54F9}"/>
                </a:ext>
              </a:extLst>
            </p:cNvPr>
            <p:cNvSpPr/>
            <p:nvPr/>
          </p:nvSpPr>
          <p:spPr>
            <a:xfrm>
              <a:off x="4515202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6" name="타원 265">
              <a:extLst>
                <a:ext uri="{FF2B5EF4-FFF2-40B4-BE49-F238E27FC236}">
                  <a16:creationId xmlns:a16="http://schemas.microsoft.com/office/drawing/2014/main" id="{9C936A32-6A65-47A8-AF13-7F9DA8DE1687}"/>
                </a:ext>
              </a:extLst>
            </p:cNvPr>
            <p:cNvSpPr/>
            <p:nvPr/>
          </p:nvSpPr>
          <p:spPr>
            <a:xfrm>
              <a:off x="4732964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7" name="타원 266">
              <a:extLst>
                <a:ext uri="{FF2B5EF4-FFF2-40B4-BE49-F238E27FC236}">
                  <a16:creationId xmlns:a16="http://schemas.microsoft.com/office/drawing/2014/main" id="{238FA246-15F5-4813-AD02-14B7F8077807}"/>
                </a:ext>
              </a:extLst>
            </p:cNvPr>
            <p:cNvSpPr/>
            <p:nvPr/>
          </p:nvSpPr>
          <p:spPr>
            <a:xfrm>
              <a:off x="4955559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8" name="타원 267">
              <a:extLst>
                <a:ext uri="{FF2B5EF4-FFF2-40B4-BE49-F238E27FC236}">
                  <a16:creationId xmlns:a16="http://schemas.microsoft.com/office/drawing/2014/main" id="{4955D931-D938-4317-B319-BF24BBFDCD40}"/>
                </a:ext>
              </a:extLst>
            </p:cNvPr>
            <p:cNvSpPr/>
            <p:nvPr/>
          </p:nvSpPr>
          <p:spPr>
            <a:xfrm>
              <a:off x="5176576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78" name="순서도: 논리합 277">
            <a:extLst>
              <a:ext uri="{FF2B5EF4-FFF2-40B4-BE49-F238E27FC236}">
                <a16:creationId xmlns:a16="http://schemas.microsoft.com/office/drawing/2014/main" id="{3C397D29-F987-43FA-B695-AE3D09F42C04}"/>
              </a:ext>
            </a:extLst>
          </p:cNvPr>
          <p:cNvSpPr/>
          <p:nvPr/>
        </p:nvSpPr>
        <p:spPr>
          <a:xfrm>
            <a:off x="6141467" y="3847149"/>
            <a:ext cx="373089" cy="373089"/>
          </a:xfrm>
          <a:prstGeom prst="flowChartOr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79" name="직선 화살표 연결선 278">
            <a:extLst>
              <a:ext uri="{FF2B5EF4-FFF2-40B4-BE49-F238E27FC236}">
                <a16:creationId xmlns:a16="http://schemas.microsoft.com/office/drawing/2014/main" id="{55ED775A-7B57-488B-AA52-689DC844A43E}"/>
              </a:ext>
            </a:extLst>
          </p:cNvPr>
          <p:cNvCxnSpPr>
            <a:cxnSpLocks/>
            <a:stCxn id="256" idx="0"/>
            <a:endCxn id="278" idx="2"/>
          </p:cNvCxnSpPr>
          <p:nvPr/>
        </p:nvCxnSpPr>
        <p:spPr>
          <a:xfrm flipV="1">
            <a:off x="5053944" y="4033694"/>
            <a:ext cx="1087523" cy="227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직선 화살표 연결선 284">
            <a:extLst>
              <a:ext uri="{FF2B5EF4-FFF2-40B4-BE49-F238E27FC236}">
                <a16:creationId xmlns:a16="http://schemas.microsoft.com/office/drawing/2014/main" id="{463E118B-C67B-49CD-8ADA-EC08168877E2}"/>
              </a:ext>
            </a:extLst>
          </p:cNvPr>
          <p:cNvCxnSpPr>
            <a:cxnSpLocks/>
            <a:stCxn id="249" idx="0"/>
            <a:endCxn id="278" idx="2"/>
          </p:cNvCxnSpPr>
          <p:nvPr/>
        </p:nvCxnSpPr>
        <p:spPr>
          <a:xfrm>
            <a:off x="5053944" y="2169839"/>
            <a:ext cx="1087523" cy="186385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직선 화살표 연결선 287">
            <a:extLst>
              <a:ext uri="{FF2B5EF4-FFF2-40B4-BE49-F238E27FC236}">
                <a16:creationId xmlns:a16="http://schemas.microsoft.com/office/drawing/2014/main" id="{78102168-27EE-455B-BD96-EC8CB4446F9E}"/>
              </a:ext>
            </a:extLst>
          </p:cNvPr>
          <p:cNvCxnSpPr>
            <a:cxnSpLocks/>
            <a:stCxn id="263" idx="0"/>
            <a:endCxn id="278" idx="2"/>
          </p:cNvCxnSpPr>
          <p:nvPr/>
        </p:nvCxnSpPr>
        <p:spPr>
          <a:xfrm flipV="1">
            <a:off x="5053944" y="4033694"/>
            <a:ext cx="1087523" cy="198375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0" name="그룹 289">
            <a:extLst>
              <a:ext uri="{FF2B5EF4-FFF2-40B4-BE49-F238E27FC236}">
                <a16:creationId xmlns:a16="http://schemas.microsoft.com/office/drawing/2014/main" id="{C61659F3-6F38-4252-BF55-96DE45F26E4D}"/>
              </a:ext>
            </a:extLst>
          </p:cNvPr>
          <p:cNvGrpSpPr/>
          <p:nvPr/>
        </p:nvGrpSpPr>
        <p:grpSpPr>
          <a:xfrm>
            <a:off x="10217185" y="3838382"/>
            <a:ext cx="960575" cy="678249"/>
            <a:chOff x="10194198" y="3789174"/>
            <a:chExt cx="960575" cy="678249"/>
          </a:xfrm>
        </p:grpSpPr>
        <p:sp>
          <p:nvSpPr>
            <p:cNvPr id="291" name="TextBox 290">
              <a:extLst>
                <a:ext uri="{FF2B5EF4-FFF2-40B4-BE49-F238E27FC236}">
                  <a16:creationId xmlns:a16="http://schemas.microsoft.com/office/drawing/2014/main" id="{F266F718-85B6-4EE2-BA20-B2726366E2DE}"/>
                </a:ext>
              </a:extLst>
            </p:cNvPr>
            <p:cNvSpPr txBox="1"/>
            <p:nvPr/>
          </p:nvSpPr>
          <p:spPr>
            <a:xfrm>
              <a:off x="10194198" y="4090589"/>
              <a:ext cx="960575" cy="3768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400" dirty="0">
                  <a:latin typeface="Times New Roman" panose="02020603050405020304" pitchFamily="18" charset="0"/>
                  <a:ea typeface="나눔스퀘어 ExtraBold" panose="020B0600000101010101" pitchFamily="50" charset="-127"/>
                  <a:cs typeface="Times New Roman" panose="02020603050405020304" pitchFamily="18" charset="0"/>
                </a:rPr>
                <a:t>Prediction</a:t>
              </a:r>
              <a:endParaRPr lang="ko-KR" altLang="en-US" sz="1400" dirty="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endParaRPr>
            </a:p>
          </p:txBody>
        </p:sp>
        <p:grpSp>
          <p:nvGrpSpPr>
            <p:cNvPr id="292" name="그룹 291">
              <a:extLst>
                <a:ext uri="{FF2B5EF4-FFF2-40B4-BE49-F238E27FC236}">
                  <a16:creationId xmlns:a16="http://schemas.microsoft.com/office/drawing/2014/main" id="{1DB47F69-BDFF-4C7E-B54D-8123D352C264}"/>
                </a:ext>
              </a:extLst>
            </p:cNvPr>
            <p:cNvGrpSpPr/>
            <p:nvPr/>
          </p:nvGrpSpPr>
          <p:grpSpPr>
            <a:xfrm>
              <a:off x="10467900" y="3789174"/>
              <a:ext cx="413173" cy="413173"/>
              <a:chOff x="10467900" y="3615263"/>
              <a:chExt cx="413173" cy="413173"/>
            </a:xfrm>
          </p:grpSpPr>
          <p:sp>
            <p:nvSpPr>
              <p:cNvPr id="293" name="타원 292">
                <a:extLst>
                  <a:ext uri="{FF2B5EF4-FFF2-40B4-BE49-F238E27FC236}">
                    <a16:creationId xmlns:a16="http://schemas.microsoft.com/office/drawing/2014/main" id="{03D51FFB-3350-4B73-B1CB-ABC08E806AE8}"/>
                  </a:ext>
                </a:extLst>
              </p:cNvPr>
              <p:cNvSpPr/>
              <p:nvPr/>
            </p:nvSpPr>
            <p:spPr>
              <a:xfrm>
                <a:off x="10467900" y="3615263"/>
                <a:ext cx="413173" cy="413173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4" name="TextBox 293">
                    <a:extLst>
                      <a:ext uri="{FF2B5EF4-FFF2-40B4-BE49-F238E27FC236}">
                        <a16:creationId xmlns:a16="http://schemas.microsoft.com/office/drawing/2014/main" id="{39710964-C0D4-49F0-BA29-310A8B674ECC}"/>
                      </a:ext>
                    </a:extLst>
                  </p:cNvPr>
                  <p:cNvSpPr txBox="1"/>
                  <p:nvPr/>
                </p:nvSpPr>
                <p:spPr>
                  <a:xfrm>
                    <a:off x="10506590" y="3654166"/>
                    <a:ext cx="364202" cy="27699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ko-KR" alt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ko-KR" alt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ko-KR" altLang="en-US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ko-KR" altLang="en-US" i="1" smtClean="0">
                                  <a:latin typeface="Cambria Math" panose="02040503050406030204" pitchFamily="18" charset="0"/>
                                </a:rPr>
                                <m:t>𝑢𝑖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294" name="TextBox 293">
                    <a:extLst>
                      <a:ext uri="{FF2B5EF4-FFF2-40B4-BE49-F238E27FC236}">
                        <a16:creationId xmlns:a16="http://schemas.microsoft.com/office/drawing/2014/main" id="{39710964-C0D4-49F0-BA29-310A8B674EC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506590" y="3654166"/>
                    <a:ext cx="364202" cy="276999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15000" t="-22222" r="-43333" b="-28889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295" name="그룹 294">
            <a:extLst>
              <a:ext uri="{FF2B5EF4-FFF2-40B4-BE49-F238E27FC236}">
                <a16:creationId xmlns:a16="http://schemas.microsoft.com/office/drawing/2014/main" id="{496D3748-9FC5-42F6-A81F-9F34E92135E3}"/>
              </a:ext>
            </a:extLst>
          </p:cNvPr>
          <p:cNvGrpSpPr/>
          <p:nvPr/>
        </p:nvGrpSpPr>
        <p:grpSpPr>
          <a:xfrm>
            <a:off x="10480606" y="2584008"/>
            <a:ext cx="413173" cy="413173"/>
            <a:chOff x="10467900" y="2664429"/>
            <a:chExt cx="413173" cy="413173"/>
          </a:xfrm>
        </p:grpSpPr>
        <p:sp>
          <p:nvSpPr>
            <p:cNvPr id="296" name="타원 295">
              <a:extLst>
                <a:ext uri="{FF2B5EF4-FFF2-40B4-BE49-F238E27FC236}">
                  <a16:creationId xmlns:a16="http://schemas.microsoft.com/office/drawing/2014/main" id="{720DFA90-DE40-4E42-86D8-05D40B6AFB99}"/>
                </a:ext>
              </a:extLst>
            </p:cNvPr>
            <p:cNvSpPr/>
            <p:nvPr/>
          </p:nvSpPr>
          <p:spPr>
            <a:xfrm>
              <a:off x="10467900" y="2664429"/>
              <a:ext cx="413173" cy="413173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7" name="TextBox 296">
                  <a:extLst>
                    <a:ext uri="{FF2B5EF4-FFF2-40B4-BE49-F238E27FC236}">
                      <a16:creationId xmlns:a16="http://schemas.microsoft.com/office/drawing/2014/main" id="{E1D04325-194B-47F6-A6B9-BBBEF4E289D4}"/>
                    </a:ext>
                  </a:extLst>
                </p:cNvPr>
                <p:cNvSpPr txBox="1"/>
                <p:nvPr/>
              </p:nvSpPr>
              <p:spPr>
                <a:xfrm>
                  <a:off x="10492384" y="2679817"/>
                  <a:ext cx="34451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  <m:t>𝑢𝑖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A8B1DEFD-40B1-4EC3-88B4-60835BD21B7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92384" y="2679817"/>
                  <a:ext cx="344518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16071" r="-7143" b="-2608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98" name="직선 화살표 연결선 297">
            <a:extLst>
              <a:ext uri="{FF2B5EF4-FFF2-40B4-BE49-F238E27FC236}">
                <a16:creationId xmlns:a16="http://schemas.microsoft.com/office/drawing/2014/main" id="{048A512A-6A30-48F6-B404-9305A976D9C4}"/>
              </a:ext>
            </a:extLst>
          </p:cNvPr>
          <p:cNvCxnSpPr>
            <a:cxnSpLocks/>
            <a:stCxn id="296" idx="4"/>
            <a:endCxn id="293" idx="0"/>
          </p:cNvCxnSpPr>
          <p:nvPr/>
        </p:nvCxnSpPr>
        <p:spPr>
          <a:xfrm>
            <a:off x="10687193" y="2997181"/>
            <a:ext cx="10281" cy="84120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9" name="TextBox 298">
            <a:extLst>
              <a:ext uri="{FF2B5EF4-FFF2-40B4-BE49-F238E27FC236}">
                <a16:creationId xmlns:a16="http://schemas.microsoft.com/office/drawing/2014/main" id="{75595F78-3ADC-4164-9A33-AE9450871008}"/>
              </a:ext>
            </a:extLst>
          </p:cNvPr>
          <p:cNvSpPr txBox="1"/>
          <p:nvPr/>
        </p:nvSpPr>
        <p:spPr>
          <a:xfrm>
            <a:off x="10197061" y="2215792"/>
            <a:ext cx="960575" cy="376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latin typeface="Times New Roman" panose="02020603050405020304" pitchFamily="18" charset="0"/>
                <a:ea typeface="나눔스퀘어 ExtraBold" panose="020B0600000101010101" pitchFamily="50" charset="-127"/>
                <a:cs typeface="Times New Roman" panose="02020603050405020304" pitchFamily="18" charset="0"/>
              </a:rPr>
              <a:t>Target</a:t>
            </a:r>
            <a:endParaRPr lang="ko-KR" altLang="en-US" sz="1400" dirty="0"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cxnSp>
        <p:nvCxnSpPr>
          <p:cNvPr id="300" name="직선 화살표 연결선 299">
            <a:extLst>
              <a:ext uri="{FF2B5EF4-FFF2-40B4-BE49-F238E27FC236}">
                <a16:creationId xmlns:a16="http://schemas.microsoft.com/office/drawing/2014/main" id="{C2A31333-0504-4616-971E-192EA91B2D66}"/>
              </a:ext>
            </a:extLst>
          </p:cNvPr>
          <p:cNvCxnSpPr>
            <a:cxnSpLocks/>
            <a:stCxn id="278" idx="6"/>
            <a:endCxn id="313" idx="0"/>
          </p:cNvCxnSpPr>
          <p:nvPr/>
        </p:nvCxnSpPr>
        <p:spPr>
          <a:xfrm>
            <a:off x="6514556" y="4033694"/>
            <a:ext cx="916363" cy="411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1" name="그룹 310">
            <a:extLst>
              <a:ext uri="{FF2B5EF4-FFF2-40B4-BE49-F238E27FC236}">
                <a16:creationId xmlns:a16="http://schemas.microsoft.com/office/drawing/2014/main" id="{AC00B732-10FC-443D-8291-CE473B32CF19}"/>
              </a:ext>
            </a:extLst>
          </p:cNvPr>
          <p:cNvGrpSpPr/>
          <p:nvPr/>
        </p:nvGrpSpPr>
        <p:grpSpPr>
          <a:xfrm rot="16200000">
            <a:off x="6988777" y="3868663"/>
            <a:ext cx="1222578" cy="338294"/>
            <a:chOff x="4206426" y="1885145"/>
            <a:chExt cx="1222578" cy="338294"/>
          </a:xfrm>
        </p:grpSpPr>
        <p:sp>
          <p:nvSpPr>
            <p:cNvPr id="313" name="사각형: 둥근 모서리 312">
              <a:extLst>
                <a:ext uri="{FF2B5EF4-FFF2-40B4-BE49-F238E27FC236}">
                  <a16:creationId xmlns:a16="http://schemas.microsoft.com/office/drawing/2014/main" id="{0D41716A-907F-4AEE-AA15-FF5DAF1C2106}"/>
                </a:ext>
              </a:extLst>
            </p:cNvPr>
            <p:cNvSpPr/>
            <p:nvPr/>
          </p:nvSpPr>
          <p:spPr>
            <a:xfrm>
              <a:off x="4206426" y="1885145"/>
              <a:ext cx="1222578" cy="338294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4" name="타원 313">
              <a:extLst>
                <a:ext uri="{FF2B5EF4-FFF2-40B4-BE49-F238E27FC236}">
                  <a16:creationId xmlns:a16="http://schemas.microsoft.com/office/drawing/2014/main" id="{BBD2659A-3ADD-4454-BBEF-B908A307AB57}"/>
                </a:ext>
              </a:extLst>
            </p:cNvPr>
            <p:cNvSpPr/>
            <p:nvPr/>
          </p:nvSpPr>
          <p:spPr>
            <a:xfrm>
              <a:off x="4297440" y="1969421"/>
              <a:ext cx="169141" cy="169141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5" name="타원 314">
              <a:extLst>
                <a:ext uri="{FF2B5EF4-FFF2-40B4-BE49-F238E27FC236}">
                  <a16:creationId xmlns:a16="http://schemas.microsoft.com/office/drawing/2014/main" id="{17EC6DDE-0D72-4B30-ACC8-41FDA6358FC8}"/>
                </a:ext>
              </a:extLst>
            </p:cNvPr>
            <p:cNvSpPr/>
            <p:nvPr/>
          </p:nvSpPr>
          <p:spPr>
            <a:xfrm>
              <a:off x="4515202" y="1969421"/>
              <a:ext cx="169141" cy="169141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6" name="타원 315">
              <a:extLst>
                <a:ext uri="{FF2B5EF4-FFF2-40B4-BE49-F238E27FC236}">
                  <a16:creationId xmlns:a16="http://schemas.microsoft.com/office/drawing/2014/main" id="{6B906590-FA71-4A89-A37F-5D6FB27938BA}"/>
                </a:ext>
              </a:extLst>
            </p:cNvPr>
            <p:cNvSpPr/>
            <p:nvPr/>
          </p:nvSpPr>
          <p:spPr>
            <a:xfrm>
              <a:off x="4732964" y="1969421"/>
              <a:ext cx="169141" cy="169141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7" name="타원 316">
              <a:extLst>
                <a:ext uri="{FF2B5EF4-FFF2-40B4-BE49-F238E27FC236}">
                  <a16:creationId xmlns:a16="http://schemas.microsoft.com/office/drawing/2014/main" id="{150DDC00-E0FA-4011-9728-C5E320D27499}"/>
                </a:ext>
              </a:extLst>
            </p:cNvPr>
            <p:cNvSpPr/>
            <p:nvPr/>
          </p:nvSpPr>
          <p:spPr>
            <a:xfrm>
              <a:off x="4955559" y="1969421"/>
              <a:ext cx="169141" cy="169141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8" name="타원 317">
              <a:extLst>
                <a:ext uri="{FF2B5EF4-FFF2-40B4-BE49-F238E27FC236}">
                  <a16:creationId xmlns:a16="http://schemas.microsoft.com/office/drawing/2014/main" id="{D82B6FD1-7DF9-4B63-B6AB-4629870D51F4}"/>
                </a:ext>
              </a:extLst>
            </p:cNvPr>
            <p:cNvSpPr/>
            <p:nvPr/>
          </p:nvSpPr>
          <p:spPr>
            <a:xfrm>
              <a:off x="5176576" y="1969421"/>
              <a:ext cx="169141" cy="169141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19" name="TextBox 318">
            <a:extLst>
              <a:ext uri="{FF2B5EF4-FFF2-40B4-BE49-F238E27FC236}">
                <a16:creationId xmlns:a16="http://schemas.microsoft.com/office/drawing/2014/main" id="{64B8B61D-EDB4-4372-8F49-82D82F5CD12E}"/>
              </a:ext>
            </a:extLst>
          </p:cNvPr>
          <p:cNvSpPr txBox="1"/>
          <p:nvPr/>
        </p:nvSpPr>
        <p:spPr>
          <a:xfrm>
            <a:off x="6822824" y="2876574"/>
            <a:ext cx="15813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Aggregated</a:t>
            </a:r>
          </a:p>
          <a:p>
            <a:pPr algn="ctr"/>
            <a:r>
              <a:rPr lang="en-US" altLang="ko-KR" sz="140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Embedding</a:t>
            </a:r>
            <a:endParaRPr lang="ko-KR" altLang="en-US" sz="1400" dirty="0"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320" name="직사각형 319">
            <a:extLst>
              <a:ext uri="{FF2B5EF4-FFF2-40B4-BE49-F238E27FC236}">
                <a16:creationId xmlns:a16="http://schemas.microsoft.com/office/drawing/2014/main" id="{A3E4B765-67EA-4F5A-9F9D-56E7A98DBC27}"/>
              </a:ext>
            </a:extLst>
          </p:cNvPr>
          <p:cNvSpPr/>
          <p:nvPr/>
        </p:nvSpPr>
        <p:spPr>
          <a:xfrm>
            <a:off x="8689991" y="3628705"/>
            <a:ext cx="818208" cy="818208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MLP</a:t>
            </a:r>
            <a:endParaRPr lang="ko-KR" alt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21" name="직선 화살표 연결선 320">
            <a:extLst>
              <a:ext uri="{FF2B5EF4-FFF2-40B4-BE49-F238E27FC236}">
                <a16:creationId xmlns:a16="http://schemas.microsoft.com/office/drawing/2014/main" id="{685ABB71-4426-45F6-A0DA-12E787A08E77}"/>
              </a:ext>
            </a:extLst>
          </p:cNvPr>
          <p:cNvCxnSpPr>
            <a:cxnSpLocks/>
            <a:stCxn id="313" idx="2"/>
            <a:endCxn id="320" idx="1"/>
          </p:cNvCxnSpPr>
          <p:nvPr/>
        </p:nvCxnSpPr>
        <p:spPr>
          <a:xfrm flipV="1">
            <a:off x="7769213" y="4037809"/>
            <a:ext cx="920778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6" name="직선 화살표 연결선 325">
            <a:extLst>
              <a:ext uri="{FF2B5EF4-FFF2-40B4-BE49-F238E27FC236}">
                <a16:creationId xmlns:a16="http://schemas.microsoft.com/office/drawing/2014/main" id="{BD2232DC-D84B-48A1-BE4C-05B8D878C21E}"/>
              </a:ext>
            </a:extLst>
          </p:cNvPr>
          <p:cNvCxnSpPr>
            <a:cxnSpLocks/>
            <a:stCxn id="320" idx="3"/>
            <a:endCxn id="293" idx="2"/>
          </p:cNvCxnSpPr>
          <p:nvPr/>
        </p:nvCxnSpPr>
        <p:spPr>
          <a:xfrm>
            <a:off x="9508199" y="4037809"/>
            <a:ext cx="982688" cy="716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89640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080387" y="2921169"/>
            <a:ext cx="403123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Thank you</a:t>
            </a:r>
            <a:endParaRPr lang="ko-KR" altLang="en-US" sz="6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83E9A14-2F63-44F2-BF21-3041702E54B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08C000-AA34-47A4-99EE-C6A3EB931B6B}"/>
              </a:ext>
            </a:extLst>
          </p:cNvPr>
          <p:cNvSpPr txBox="1"/>
          <p:nvPr/>
        </p:nvSpPr>
        <p:spPr>
          <a:xfrm>
            <a:off x="3161279" y="2884656"/>
            <a:ext cx="543770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4. Experiment</a:t>
            </a:r>
            <a:endParaRPr lang="ko-KR" altLang="en-US" sz="6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69227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21" name="Google Shape;135;p32">
            <a:extLst>
              <a:ext uri="{FF2B5EF4-FFF2-40B4-BE49-F238E27FC236}">
                <a16:creationId xmlns:a16="http://schemas.microsoft.com/office/drawing/2014/main" id="{F567598E-736F-4DBC-B66A-AE741426C63C}"/>
              </a:ext>
            </a:extLst>
          </p:cNvPr>
          <p:cNvSpPr txBox="1"/>
          <p:nvPr/>
        </p:nvSpPr>
        <p:spPr>
          <a:xfrm>
            <a:off x="-5736" y="1104049"/>
            <a:ext cx="12006197" cy="58216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Dataset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Period : 1914.06.01 ~ 2020.10.31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Link :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  <a:hlinkClick r:id="rId3"/>
              </a:rPr>
              <a:t>https://www.kaggle.com/stefanoleone992/rotten-tomatoes-movies-and-critic-reviews-dataset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 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Data</a:t>
            </a:r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7DED9D5F-C93C-4BFD-862A-C58E74868F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1477375"/>
              </p:ext>
            </p:extLst>
          </p:nvPr>
        </p:nvGraphicFramePr>
        <p:xfrm>
          <a:off x="1344646" y="2907487"/>
          <a:ext cx="9502707" cy="212179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58186">
                  <a:extLst>
                    <a:ext uri="{9D8B030D-6E8A-4147-A177-3AD203B41FA5}">
                      <a16:colId xmlns:a16="http://schemas.microsoft.com/office/drawing/2014/main" val="2271742623"/>
                    </a:ext>
                  </a:extLst>
                </a:gridCol>
                <a:gridCol w="1583350">
                  <a:extLst>
                    <a:ext uri="{9D8B030D-6E8A-4147-A177-3AD203B41FA5}">
                      <a16:colId xmlns:a16="http://schemas.microsoft.com/office/drawing/2014/main" val="1428650902"/>
                    </a:ext>
                  </a:extLst>
                </a:gridCol>
                <a:gridCol w="6161171">
                  <a:extLst>
                    <a:ext uri="{9D8B030D-6E8A-4147-A177-3AD203B41FA5}">
                      <a16:colId xmlns:a16="http://schemas.microsoft.com/office/drawing/2014/main" val="3261201874"/>
                    </a:ext>
                  </a:extLst>
                </a:gridCol>
              </a:tblGrid>
              <a:tr h="2619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File name</a:t>
                      </a:r>
                      <a:endParaRPr lang="ko-KR" altLang="en-US" sz="14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Dimension</a:t>
                      </a:r>
                      <a:endParaRPr lang="ko-KR" altLang="en-US" sz="14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Columns</a:t>
                      </a:r>
                      <a:endParaRPr lang="ko-KR" altLang="en-US" sz="14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2378084"/>
                  </a:ext>
                </a:extLst>
              </a:tr>
              <a:tr h="109028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Movie data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(17713, 22)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'</a:t>
                      </a:r>
                      <a:r>
                        <a:rPr lang="en-US" altLang="ko-KR" sz="1050" kern="12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rotten_tomatoes_link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', '</a:t>
                      </a:r>
                      <a:r>
                        <a:rPr lang="en-US" altLang="ko-KR" sz="1050" kern="12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movie_title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', '</a:t>
                      </a:r>
                      <a:r>
                        <a:rPr lang="en-US" altLang="ko-KR" sz="1050" kern="12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movie_info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', '</a:t>
                      </a:r>
                      <a:r>
                        <a:rPr lang="en-US" altLang="ko-KR" sz="1050" kern="12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critics_consensus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', '</a:t>
                      </a:r>
                      <a:r>
                        <a:rPr lang="en-US" altLang="ko-KR" sz="1050" kern="12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content_rating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', 'genres', 'directors', 'authors', 'actors', '</a:t>
                      </a:r>
                      <a:r>
                        <a:rPr lang="en-US" altLang="ko-KR" sz="1050" kern="12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original_release_date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', '</a:t>
                      </a:r>
                      <a:r>
                        <a:rPr lang="en-US" altLang="ko-KR" sz="1050" kern="12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streaming_release_date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', 'runtime', '</a:t>
                      </a:r>
                      <a:r>
                        <a:rPr lang="en-US" altLang="ko-KR" sz="1050" kern="12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production_company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', '</a:t>
                      </a:r>
                      <a:r>
                        <a:rPr lang="en-US" altLang="ko-KR" sz="1050" kern="12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tomatometer_status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', '</a:t>
                      </a:r>
                      <a:r>
                        <a:rPr lang="en-US" altLang="ko-KR" sz="1050" kern="12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tomatometer_rating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', '</a:t>
                      </a:r>
                      <a:r>
                        <a:rPr lang="en-US" altLang="ko-KR" sz="1050" kern="12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tomatometer_count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', '</a:t>
                      </a:r>
                      <a:r>
                        <a:rPr lang="en-US" altLang="ko-KR" sz="1050" kern="12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audience_status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', '</a:t>
                      </a:r>
                      <a:r>
                        <a:rPr lang="en-US" altLang="ko-KR" sz="1050" kern="12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audience_rating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', '</a:t>
                      </a:r>
                      <a:r>
                        <a:rPr lang="en-US" altLang="ko-KR" sz="1050" kern="12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audience_count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', '</a:t>
                      </a:r>
                      <a:r>
                        <a:rPr lang="en-US" altLang="ko-KR" sz="1050" kern="12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tomatometer_top_critics_count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', '</a:t>
                      </a:r>
                      <a:r>
                        <a:rPr lang="en-US" altLang="ko-KR" sz="1050" kern="12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tomatometer_fresh_critics_count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', '</a:t>
                      </a:r>
                      <a:r>
                        <a:rPr lang="en-US" altLang="ko-KR" sz="1050" kern="12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tomatometer_rotten_critics_count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'</a:t>
                      </a:r>
                      <a:endParaRPr lang="ko-KR" altLang="en-US" sz="1050" kern="120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3843380"/>
                  </a:ext>
                </a:extLst>
              </a:tr>
              <a:tr h="4713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Review data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</a:t>
                      </a: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1048576, 8)</a:t>
                      </a:r>
                      <a:endParaRPr lang="ko-KR" altLang="en-US" sz="1400" kern="120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5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rotten_tomatoes_link</a:t>
                      </a:r>
                      <a:r>
                        <a:rPr lang="en-US" altLang="ko-KR" sz="105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en-US" altLang="ko-KR" sz="105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critic_name</a:t>
                      </a:r>
                      <a:r>
                        <a:rPr lang="en-US" altLang="ko-KR" sz="105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en-US" altLang="ko-KR" sz="105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top_critic</a:t>
                      </a:r>
                      <a:r>
                        <a:rPr lang="en-US" altLang="ko-KR" sz="105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en-US" altLang="ko-KR" sz="105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publisher_name</a:t>
                      </a:r>
                      <a:r>
                        <a:rPr lang="en-US" altLang="ko-KR" sz="105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en-US" altLang="ko-KR" sz="105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review_type</a:t>
                      </a:r>
                      <a:r>
                        <a:rPr lang="en-US" altLang="ko-KR" sz="105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en-US" altLang="ko-KR" sz="105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review_score</a:t>
                      </a:r>
                      <a:r>
                        <a:rPr lang="en-US" altLang="ko-KR" sz="105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en-US" altLang="ko-KR" sz="105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review_date</a:t>
                      </a:r>
                      <a:r>
                        <a:rPr lang="en-US" altLang="ko-KR" sz="105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en-US" altLang="ko-KR" sz="105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review_content</a:t>
                      </a:r>
                      <a:endParaRPr lang="en-US" altLang="ko-KR" sz="105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4229865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CEAF54F8-8D93-4CBD-9068-A897093931C2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4. Experiment – dataset (Movie)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8AD11B4-8581-4D5B-860B-E6F464A159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5125100"/>
              </p:ext>
            </p:extLst>
          </p:nvPr>
        </p:nvGraphicFramePr>
        <p:xfrm>
          <a:off x="2837140" y="5147675"/>
          <a:ext cx="6517720" cy="157822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629430">
                  <a:extLst>
                    <a:ext uri="{9D8B030D-6E8A-4147-A177-3AD203B41FA5}">
                      <a16:colId xmlns:a16="http://schemas.microsoft.com/office/drawing/2014/main" val="836706278"/>
                    </a:ext>
                  </a:extLst>
                </a:gridCol>
                <a:gridCol w="1629430">
                  <a:extLst>
                    <a:ext uri="{9D8B030D-6E8A-4147-A177-3AD203B41FA5}">
                      <a16:colId xmlns:a16="http://schemas.microsoft.com/office/drawing/2014/main" val="3061065767"/>
                    </a:ext>
                  </a:extLst>
                </a:gridCol>
                <a:gridCol w="1629430">
                  <a:extLst>
                    <a:ext uri="{9D8B030D-6E8A-4147-A177-3AD203B41FA5}">
                      <a16:colId xmlns:a16="http://schemas.microsoft.com/office/drawing/2014/main" val="4283160256"/>
                    </a:ext>
                  </a:extLst>
                </a:gridCol>
                <a:gridCol w="1629430">
                  <a:extLst>
                    <a:ext uri="{9D8B030D-6E8A-4147-A177-3AD203B41FA5}">
                      <a16:colId xmlns:a16="http://schemas.microsoft.com/office/drawing/2014/main" val="375619055"/>
                    </a:ext>
                  </a:extLst>
                </a:gridCol>
              </a:tblGrid>
              <a:tr h="3156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Rating</a:t>
                      </a:r>
                      <a:endParaRPr lang="ko-KR" altLang="en-US" sz="14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Review</a:t>
                      </a:r>
                      <a:endParaRPr lang="ko-KR" altLang="en-US" sz="14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Amount</a:t>
                      </a:r>
                      <a:endParaRPr lang="ko-KR" altLang="en-US" sz="14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Rate</a:t>
                      </a:r>
                      <a:endParaRPr lang="ko-KR" altLang="en-US" sz="14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86780375"/>
                  </a:ext>
                </a:extLst>
              </a:tr>
              <a:tr h="3156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O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O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758,709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67%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00635746"/>
                  </a:ext>
                </a:extLst>
              </a:tr>
              <a:tr h="3156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X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O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305,502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27%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50370213"/>
                  </a:ext>
                </a:extLst>
              </a:tr>
              <a:tr h="3156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O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X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65,372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5%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48860972"/>
                  </a:ext>
                </a:extLst>
              </a:tr>
              <a:tr h="3156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X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X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434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0.03%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15696507"/>
                  </a:ext>
                </a:extLst>
              </a:tr>
            </a:tbl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B01C86E2-776B-4C61-A6AD-A8ED6361604D}"/>
              </a:ext>
            </a:extLst>
          </p:cNvPr>
          <p:cNvSpPr/>
          <p:nvPr/>
        </p:nvSpPr>
        <p:spPr>
          <a:xfrm>
            <a:off x="2837140" y="5472891"/>
            <a:ext cx="6517720" cy="2742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226832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9EF573BA-5862-4A02-8F7D-AB4A5DD6A2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3944" y="1124532"/>
            <a:ext cx="6339842" cy="563292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ECDAA7D-44A7-496C-9C15-6CD17CC02C21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4. Why do you use Rotten Tomato data?</a:t>
            </a:r>
            <a:endParaRPr lang="en-US" altLang="ko-KR" sz="3600" b="1" dirty="0">
              <a:solidFill>
                <a:schemeClr val="bg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FF7AC6-E8D0-4902-BF42-497C45CE5C78}"/>
              </a:ext>
            </a:extLst>
          </p:cNvPr>
          <p:cNvSpPr txBox="1"/>
          <p:nvPr/>
        </p:nvSpPr>
        <p:spPr>
          <a:xfrm>
            <a:off x="298027" y="1266613"/>
            <a:ext cx="5140960" cy="1606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b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Features of rating score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Unlimited rating system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The need for data refinement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Data close to problems in the field</a:t>
            </a:r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5C7483DD-08AB-4DF1-972F-26B5B07A3A45}"/>
              </a:ext>
            </a:extLst>
          </p:cNvPr>
          <p:cNvSpPr/>
          <p:nvPr/>
        </p:nvSpPr>
        <p:spPr>
          <a:xfrm>
            <a:off x="8832240" y="2157305"/>
            <a:ext cx="1842533" cy="17949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F6D524A4-2CE7-4A86-9AAA-6D313F4028CF}"/>
              </a:ext>
            </a:extLst>
          </p:cNvPr>
          <p:cNvSpPr/>
          <p:nvPr/>
        </p:nvSpPr>
        <p:spPr>
          <a:xfrm>
            <a:off x="8832240" y="3067152"/>
            <a:ext cx="1842533" cy="17949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D2F027DB-94B5-4CFA-9F21-5ADF507763B1}"/>
              </a:ext>
            </a:extLst>
          </p:cNvPr>
          <p:cNvSpPr/>
          <p:nvPr/>
        </p:nvSpPr>
        <p:spPr>
          <a:xfrm>
            <a:off x="8832240" y="4543738"/>
            <a:ext cx="1842533" cy="17949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00764B50-F6B5-41F1-B94C-3365CEE1F610}"/>
              </a:ext>
            </a:extLst>
          </p:cNvPr>
          <p:cNvSpPr/>
          <p:nvPr/>
        </p:nvSpPr>
        <p:spPr>
          <a:xfrm>
            <a:off x="8832240" y="5471101"/>
            <a:ext cx="1842533" cy="17949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D2189378-86CD-4B9B-9C24-9EFA03BA3798}"/>
              </a:ext>
            </a:extLst>
          </p:cNvPr>
          <p:cNvSpPr/>
          <p:nvPr/>
        </p:nvSpPr>
        <p:spPr>
          <a:xfrm>
            <a:off x="8832240" y="6551448"/>
            <a:ext cx="1842533" cy="17949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732EF51-B72D-405D-9E78-A12771F9A1A6}"/>
              </a:ext>
            </a:extLst>
          </p:cNvPr>
          <p:cNvSpPr/>
          <p:nvPr/>
        </p:nvSpPr>
        <p:spPr>
          <a:xfrm>
            <a:off x="6611002" y="1198863"/>
            <a:ext cx="451945" cy="17949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F5A8C23-E844-4F83-BC78-12ADC4E2B334}"/>
              </a:ext>
            </a:extLst>
          </p:cNvPr>
          <p:cNvSpPr/>
          <p:nvPr/>
        </p:nvSpPr>
        <p:spPr>
          <a:xfrm>
            <a:off x="6800194" y="2460105"/>
            <a:ext cx="451945" cy="17949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F68E7A8-944C-4A30-A644-4A93C69B9873}"/>
              </a:ext>
            </a:extLst>
          </p:cNvPr>
          <p:cNvSpPr/>
          <p:nvPr/>
        </p:nvSpPr>
        <p:spPr>
          <a:xfrm>
            <a:off x="6863256" y="3407980"/>
            <a:ext cx="546537" cy="1400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6431A54-1081-4CC7-9D92-5D53F7F68700}"/>
              </a:ext>
            </a:extLst>
          </p:cNvPr>
          <p:cNvSpPr/>
          <p:nvPr/>
        </p:nvSpPr>
        <p:spPr>
          <a:xfrm>
            <a:off x="6779176" y="4155340"/>
            <a:ext cx="546537" cy="1400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54CE297-E34C-42A6-B0C5-D26CEF375FCE}"/>
              </a:ext>
            </a:extLst>
          </p:cNvPr>
          <p:cNvSpPr/>
          <p:nvPr/>
        </p:nvSpPr>
        <p:spPr>
          <a:xfrm>
            <a:off x="6842236" y="4892190"/>
            <a:ext cx="546537" cy="1400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AA17E87-3B1A-4027-AFBF-578F125906F6}"/>
              </a:ext>
            </a:extLst>
          </p:cNvPr>
          <p:cNvSpPr/>
          <p:nvPr/>
        </p:nvSpPr>
        <p:spPr>
          <a:xfrm>
            <a:off x="6821216" y="5803802"/>
            <a:ext cx="683170" cy="1400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61703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135;p32">
            <a:extLst>
              <a:ext uri="{FF2B5EF4-FFF2-40B4-BE49-F238E27FC236}">
                <a16:creationId xmlns:a16="http://schemas.microsoft.com/office/drawing/2014/main" id="{F567598E-736F-4DBC-B66A-AE741426C63C}"/>
              </a:ext>
            </a:extLst>
          </p:cNvPr>
          <p:cNvSpPr txBox="1"/>
          <p:nvPr/>
        </p:nvSpPr>
        <p:spPr>
          <a:xfrm>
            <a:off x="1" y="1093018"/>
            <a:ext cx="12191999" cy="5764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Dataset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Rating matrix</a:t>
            </a: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Group : </a:t>
            </a:r>
            <a:r>
              <a:rPr lang="en-US" altLang="ko-KR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critic_name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, </a:t>
            </a:r>
            <a:r>
              <a:rPr lang="en-US" altLang="ko-KR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top_critic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, </a:t>
            </a:r>
            <a:r>
              <a:rPr lang="en-US" altLang="ko-KR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publisher_name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The number of users : </a:t>
            </a:r>
            <a:r>
              <a:rPr lang="en-US" altLang="ko-KR" dirty="0">
                <a:solidFill>
                  <a:srgbClr val="0000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9,794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Movie matrix</a:t>
            </a: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The number of movies: </a:t>
            </a:r>
            <a:r>
              <a:rPr lang="en-US" altLang="ko-KR" dirty="0">
                <a:solidFill>
                  <a:srgbClr val="0000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17,614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6E00048-7867-411C-8E9A-ECF5BEFC2906}"/>
              </a:ext>
            </a:extLst>
          </p:cNvPr>
          <p:cNvGrpSpPr/>
          <p:nvPr/>
        </p:nvGrpSpPr>
        <p:grpSpPr>
          <a:xfrm>
            <a:off x="4683759" y="2617901"/>
            <a:ext cx="7389707" cy="1215805"/>
            <a:chOff x="2401146" y="2685636"/>
            <a:chExt cx="7389707" cy="1215805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9A8460A3-524A-43F5-BDBD-438F2AC5BC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01146" y="2685636"/>
              <a:ext cx="7389707" cy="1215805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03DBC4B5-E514-45E8-923E-1D4A8D4847E7}"/>
                </a:ext>
              </a:extLst>
            </p:cNvPr>
            <p:cNvSpPr/>
            <p:nvPr/>
          </p:nvSpPr>
          <p:spPr>
            <a:xfrm>
              <a:off x="4299890" y="2882232"/>
              <a:ext cx="2024186" cy="10192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9908D3E-9645-4035-B989-B19809BF88D3}"/>
                </a:ext>
              </a:extLst>
            </p:cNvPr>
            <p:cNvSpPr/>
            <p:nvPr/>
          </p:nvSpPr>
          <p:spPr>
            <a:xfrm>
              <a:off x="2569353" y="2882232"/>
              <a:ext cx="339265" cy="10192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B21211B2-035E-4424-9BF1-F2CE3AC97834}"/>
              </a:ext>
            </a:extLst>
          </p:cNvPr>
          <p:cNvGrpSpPr/>
          <p:nvPr/>
        </p:nvGrpSpPr>
        <p:grpSpPr>
          <a:xfrm>
            <a:off x="5945242" y="4524526"/>
            <a:ext cx="6114674" cy="2181058"/>
            <a:chOff x="3038662" y="4403530"/>
            <a:chExt cx="6114674" cy="2181058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55149539-EC99-4E8B-8C6A-2B2C00402C3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38662" y="4403530"/>
              <a:ext cx="6114674" cy="2181058"/>
            </a:xfrm>
            <a:prstGeom prst="rect">
              <a:avLst/>
            </a:prstGeom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9E1C582E-086F-4FA7-96D6-6E19B122F1BA}"/>
                </a:ext>
              </a:extLst>
            </p:cNvPr>
            <p:cNvSpPr/>
            <p:nvPr/>
          </p:nvSpPr>
          <p:spPr>
            <a:xfrm>
              <a:off x="3173306" y="4403530"/>
              <a:ext cx="416561" cy="21395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221322F-F677-46DC-80A0-7664DE34B3A4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B254DF3-0E6D-4E21-847D-5843513E5A9E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4. Experiment – dataset (Movie)</a:t>
            </a:r>
          </a:p>
        </p:txBody>
      </p:sp>
    </p:spTree>
    <p:extLst>
      <p:ext uri="{BB962C8B-B14F-4D97-AF65-F5344CB8AC3E}">
        <p14:creationId xmlns:p14="http://schemas.microsoft.com/office/powerpoint/2010/main" val="33250300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135;p32">
            <a:extLst>
              <a:ext uri="{FF2B5EF4-FFF2-40B4-BE49-F238E27FC236}">
                <a16:creationId xmlns:a16="http://schemas.microsoft.com/office/drawing/2014/main" id="{F567598E-736F-4DBC-B66A-AE741426C63C}"/>
              </a:ext>
            </a:extLst>
          </p:cNvPr>
          <p:cNvSpPr txBox="1"/>
          <p:nvPr/>
        </p:nvSpPr>
        <p:spPr>
          <a:xfrm>
            <a:off x="1" y="1093018"/>
            <a:ext cx="12191999" cy="5764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Long-tail graphs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Group: User, Movie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Train/test rate = 9 : 1 (by timestamp)</a:t>
            </a: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Number: </a:t>
            </a:r>
            <a:r>
              <a:rPr lang="en-US" altLang="ko-KR" sz="1600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user_id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(850), </a:t>
            </a:r>
            <a:r>
              <a:rPr lang="en-US" altLang="ko-KR" sz="1600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movie_id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(6,805)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Exclude cold-start problem (user, item)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63DAF1E-4B4E-43CF-9BEE-010B9A6BBB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933" y="3695334"/>
            <a:ext cx="5239395" cy="269271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4. Experiment – dataset (movie)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B7C3F7-CA2D-48B4-8167-1841B3AB22AC}"/>
              </a:ext>
            </a:extLst>
          </p:cNvPr>
          <p:cNvSpPr txBox="1"/>
          <p:nvPr/>
        </p:nvSpPr>
        <p:spPr>
          <a:xfrm>
            <a:off x="2391485" y="6416392"/>
            <a:ext cx="1246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&lt;User&gt;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37AE903-94BA-4C46-8754-AAFA4D0BDE22}"/>
              </a:ext>
            </a:extLst>
          </p:cNvPr>
          <p:cNvSpPr txBox="1"/>
          <p:nvPr/>
        </p:nvSpPr>
        <p:spPr>
          <a:xfrm>
            <a:off x="8465349" y="6416392"/>
            <a:ext cx="1246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&lt;Movie&gt;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AAC3600-6509-4250-B292-06681CD165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8352441"/>
              </p:ext>
            </p:extLst>
          </p:nvPr>
        </p:nvGraphicFramePr>
        <p:xfrm>
          <a:off x="5918718" y="1147263"/>
          <a:ext cx="5856802" cy="22250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48103">
                  <a:extLst>
                    <a:ext uri="{9D8B030D-6E8A-4147-A177-3AD203B41FA5}">
                      <a16:colId xmlns:a16="http://schemas.microsoft.com/office/drawing/2014/main" val="1776087551"/>
                    </a:ext>
                  </a:extLst>
                </a:gridCol>
                <a:gridCol w="2158998">
                  <a:extLst>
                    <a:ext uri="{9D8B030D-6E8A-4147-A177-3AD203B41FA5}">
                      <a16:colId xmlns:a16="http://schemas.microsoft.com/office/drawing/2014/main" val="1870970699"/>
                    </a:ext>
                  </a:extLst>
                </a:gridCol>
                <a:gridCol w="2249701">
                  <a:extLst>
                    <a:ext uri="{9D8B030D-6E8A-4147-A177-3AD203B41FA5}">
                      <a16:colId xmlns:a16="http://schemas.microsoft.com/office/drawing/2014/main" val="10773203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Range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User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Movie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65260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Total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9,794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17,614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7889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&lt; 3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3,552 (36%)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993   (6%)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6531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&lt; 5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4,653 (48%)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2,892 (16%)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33695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&gt;= 20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2,994 (31%)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8,110 (46%)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27752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&gt;= 500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345   (4%)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13   (0%)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0875019"/>
                  </a:ext>
                </a:extLst>
              </a:tr>
            </a:tbl>
          </a:graphicData>
        </a:graphic>
      </p:graphicFrame>
      <p:grpSp>
        <p:nvGrpSpPr>
          <p:cNvPr id="8" name="그룹 7">
            <a:extLst>
              <a:ext uri="{FF2B5EF4-FFF2-40B4-BE49-F238E27FC236}">
                <a16:creationId xmlns:a16="http://schemas.microsoft.com/office/drawing/2014/main" id="{6AE880B1-1E6E-407C-AE5F-50D49F62D2E8}"/>
              </a:ext>
            </a:extLst>
          </p:cNvPr>
          <p:cNvGrpSpPr/>
          <p:nvPr/>
        </p:nvGrpSpPr>
        <p:grpSpPr>
          <a:xfrm>
            <a:off x="973494" y="3759200"/>
            <a:ext cx="1336213" cy="2296160"/>
            <a:chOff x="873760" y="3765973"/>
            <a:chExt cx="1524498" cy="2296160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C381BB9F-774D-4FE8-B8F6-23E31EDC2EE8}"/>
                </a:ext>
              </a:extLst>
            </p:cNvPr>
            <p:cNvSpPr/>
            <p:nvPr/>
          </p:nvSpPr>
          <p:spPr>
            <a:xfrm>
              <a:off x="873760" y="3765973"/>
              <a:ext cx="1524498" cy="2296160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321BBCF-709F-41C7-838E-252F0A5EC7E3}"/>
                </a:ext>
              </a:extLst>
            </p:cNvPr>
            <p:cNvSpPr txBox="1"/>
            <p:nvPr/>
          </p:nvSpPr>
          <p:spPr>
            <a:xfrm>
              <a:off x="943311" y="4775553"/>
              <a:ext cx="138539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>
                  <a:solidFill>
                    <a:srgbClr val="FF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Reviews &gt;= 20</a:t>
              </a:r>
              <a:endParaRPr lang="ko-KR" altLang="en-US" sz="10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807685D-91EB-44BE-9106-D8BE9FC84493}"/>
              </a:ext>
            </a:extLst>
          </p:cNvPr>
          <p:cNvSpPr/>
          <p:nvPr/>
        </p:nvSpPr>
        <p:spPr>
          <a:xfrm>
            <a:off x="5918718" y="2621280"/>
            <a:ext cx="3604589" cy="392853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2BB30AB-D738-4EAC-9EA0-AE0B3780AA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5453" y="3695334"/>
            <a:ext cx="5186083" cy="269377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897284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135;p32">
            <a:extLst>
              <a:ext uri="{FF2B5EF4-FFF2-40B4-BE49-F238E27FC236}">
                <a16:creationId xmlns:a16="http://schemas.microsoft.com/office/drawing/2014/main" id="{F567598E-736F-4DBC-B66A-AE741426C63C}"/>
              </a:ext>
            </a:extLst>
          </p:cNvPr>
          <p:cNvSpPr txBox="1"/>
          <p:nvPr/>
        </p:nvSpPr>
        <p:spPr>
          <a:xfrm>
            <a:off x="1" y="1052552"/>
            <a:ext cx="12191999" cy="5764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Sentiment, Emotion dataset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Training data for BERT model in Kaggle</a:t>
            </a: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Sentiment</a:t>
            </a:r>
            <a:r>
              <a:rPr lang="en-US" altLang="ko-KR" sz="105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[1]</a:t>
            </a:r>
            <a:endParaRPr lang="en-US" altLang="ko-KR" sz="105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Emotion</a:t>
            </a:r>
            <a:r>
              <a:rPr lang="en-US" altLang="ko-KR" sz="105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[2]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2">
              <a:buClr>
                <a:schemeClr val="dk1"/>
              </a:buClr>
              <a:buSzPts val="2000"/>
            </a:pPr>
            <a:endParaRPr lang="en-US" altLang="ko-KR" sz="22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Feature generating/augmentation using BERT fine-tuning</a:t>
            </a:r>
          </a:p>
          <a:p>
            <a:pPr lvl="2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82E6BFD-D33F-4625-A1FD-C9A419B6D4E9}"/>
              </a:ext>
            </a:extLst>
          </p:cNvPr>
          <p:cNvSpPr/>
          <p:nvPr/>
        </p:nvSpPr>
        <p:spPr>
          <a:xfrm>
            <a:off x="1374982" y="4912356"/>
            <a:ext cx="9624907" cy="12581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1568809-9066-4076-99D9-4D4BF990DD35}"/>
              </a:ext>
            </a:extLst>
          </p:cNvPr>
          <p:cNvSpPr txBox="1"/>
          <p:nvPr/>
        </p:nvSpPr>
        <p:spPr>
          <a:xfrm>
            <a:off x="2025135" y="5352031"/>
            <a:ext cx="19477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Uma Thurman as Medusa, the gorgon with a coiffure of writhing snakes and stone-inducing hypnotic gaze is one of the highlights of this bewitching fantasy</a:t>
            </a:r>
            <a:endParaRPr lang="ko-KR" altLang="en-US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D7FF8E09-C5C9-42E5-8BF5-A7AFB2F8BD32}"/>
              </a:ext>
            </a:extLst>
          </p:cNvPr>
          <p:cNvSpPr/>
          <p:nvPr/>
        </p:nvSpPr>
        <p:spPr>
          <a:xfrm>
            <a:off x="4316213" y="5394245"/>
            <a:ext cx="469649" cy="399513"/>
          </a:xfrm>
          <a:prstGeom prst="rightArrow">
            <a:avLst/>
          </a:prstGeom>
          <a:solidFill>
            <a:srgbClr val="FFFF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4344799-89D7-4038-8AA6-2BEAB961AB3D}"/>
              </a:ext>
            </a:extLst>
          </p:cNvPr>
          <p:cNvSpPr txBox="1"/>
          <p:nvPr/>
        </p:nvSpPr>
        <p:spPr>
          <a:xfrm>
            <a:off x="7408454" y="5478267"/>
            <a:ext cx="1642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Sentiment, emotion value</a:t>
            </a:r>
            <a:endParaRPr lang="ko-KR" altLang="en-US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9778C861-DE94-4D0C-8EDA-8A3A6A63A8F6}"/>
              </a:ext>
            </a:extLst>
          </p:cNvPr>
          <p:cNvSpPr/>
          <p:nvPr/>
        </p:nvSpPr>
        <p:spPr>
          <a:xfrm>
            <a:off x="6966779" y="5394244"/>
            <a:ext cx="469649" cy="399513"/>
          </a:xfrm>
          <a:prstGeom prst="rightArrow">
            <a:avLst/>
          </a:prstGeom>
          <a:solidFill>
            <a:srgbClr val="FFFF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07391E3-F12F-4F26-845C-797E467FE75C}"/>
              </a:ext>
            </a:extLst>
          </p:cNvPr>
          <p:cNvSpPr txBox="1"/>
          <p:nvPr/>
        </p:nvSpPr>
        <p:spPr>
          <a:xfrm>
            <a:off x="1993792" y="5082306"/>
            <a:ext cx="18596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Review data</a:t>
            </a:r>
            <a:endParaRPr lang="ko-KR" altLang="en-US" sz="1600" b="1" dirty="0">
              <a:solidFill>
                <a:srgbClr val="0000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0748A59-D288-406A-88EC-040919559A87}"/>
              </a:ext>
            </a:extLst>
          </p:cNvPr>
          <p:cNvSpPr txBox="1"/>
          <p:nvPr/>
        </p:nvSpPr>
        <p:spPr>
          <a:xfrm>
            <a:off x="7605203" y="5135260"/>
            <a:ext cx="12490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Result</a:t>
            </a:r>
            <a:endParaRPr lang="ko-KR" altLang="en-US" sz="1600" b="1" dirty="0">
              <a:solidFill>
                <a:srgbClr val="0000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1E6B2462-C350-4117-BB74-8C2EB261E4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0984366"/>
              </p:ext>
            </p:extLst>
          </p:nvPr>
        </p:nvGraphicFramePr>
        <p:xfrm>
          <a:off x="9756876" y="5029095"/>
          <a:ext cx="924669" cy="898344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308223">
                  <a:extLst>
                    <a:ext uri="{9D8B030D-6E8A-4147-A177-3AD203B41FA5}">
                      <a16:colId xmlns:a16="http://schemas.microsoft.com/office/drawing/2014/main" val="2462597606"/>
                    </a:ext>
                  </a:extLst>
                </a:gridCol>
                <a:gridCol w="308223">
                  <a:extLst>
                    <a:ext uri="{9D8B030D-6E8A-4147-A177-3AD203B41FA5}">
                      <a16:colId xmlns:a16="http://schemas.microsoft.com/office/drawing/2014/main" val="3504671292"/>
                    </a:ext>
                  </a:extLst>
                </a:gridCol>
                <a:gridCol w="308223">
                  <a:extLst>
                    <a:ext uri="{9D8B030D-6E8A-4147-A177-3AD203B41FA5}">
                      <a16:colId xmlns:a16="http://schemas.microsoft.com/office/drawing/2014/main" val="542711128"/>
                    </a:ext>
                  </a:extLst>
                </a:gridCol>
              </a:tblGrid>
              <a:tr h="1914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U</a:t>
                      </a:r>
                      <a:endParaRPr lang="ko-KR" altLang="en-US" sz="1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2187" marR="72187" marT="36093" marB="36093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E</a:t>
                      </a:r>
                      <a:endParaRPr lang="ko-KR" altLang="en-US" sz="1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2187" marR="72187" marT="36093" marB="36093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M</a:t>
                      </a:r>
                      <a:endParaRPr lang="ko-KR" altLang="en-US" sz="1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2187" marR="72187" marT="36093" marB="36093"/>
                </a:tc>
                <a:extLst>
                  <a:ext uri="{0D108BD9-81ED-4DB2-BD59-A6C34878D82A}">
                    <a16:rowId xmlns:a16="http://schemas.microsoft.com/office/drawing/2014/main" val="2904450727"/>
                  </a:ext>
                </a:extLst>
              </a:tr>
              <a:tr h="1914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sz="1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2187" marR="72187" marT="36093" marB="36093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2187" marR="72187" marT="36093" marB="36093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2187" marR="72187" marT="36093" marB="36093"/>
                </a:tc>
                <a:extLst>
                  <a:ext uri="{0D108BD9-81ED-4DB2-BD59-A6C34878D82A}">
                    <a16:rowId xmlns:a16="http://schemas.microsoft.com/office/drawing/2014/main" val="647265325"/>
                  </a:ext>
                </a:extLst>
              </a:tr>
              <a:tr h="1914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2187" marR="72187" marT="36093" marB="36093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endParaRPr lang="ko-KR" altLang="en-US" sz="1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2187" marR="72187" marT="36093" marB="36093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2187" marR="72187" marT="36093" marB="36093"/>
                </a:tc>
                <a:extLst>
                  <a:ext uri="{0D108BD9-81ED-4DB2-BD59-A6C34878D82A}">
                    <a16:rowId xmlns:a16="http://schemas.microsoft.com/office/drawing/2014/main" val="2652702414"/>
                  </a:ext>
                </a:extLst>
              </a:tr>
              <a:tr h="1914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2187" marR="72187" marT="36093" marB="36093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2187" marR="72187" marT="36093" marB="36093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2187" marR="72187" marT="36093" marB="36093"/>
                </a:tc>
                <a:extLst>
                  <a:ext uri="{0D108BD9-81ED-4DB2-BD59-A6C34878D82A}">
                    <a16:rowId xmlns:a16="http://schemas.microsoft.com/office/drawing/2014/main" val="3873178502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DC369788-AEBB-40F9-AC72-5C6B12783D67}"/>
              </a:ext>
            </a:extLst>
          </p:cNvPr>
          <p:cNvSpPr txBox="1"/>
          <p:nvPr/>
        </p:nvSpPr>
        <p:spPr>
          <a:xfrm>
            <a:off x="9890439" y="5943670"/>
            <a:ext cx="65754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(graph)</a:t>
            </a:r>
            <a:endParaRPr lang="ko-KR" altLang="en-US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E142630E-2783-472E-895F-1457214995BF}"/>
              </a:ext>
            </a:extLst>
          </p:cNvPr>
          <p:cNvSpPr/>
          <p:nvPr/>
        </p:nvSpPr>
        <p:spPr>
          <a:xfrm>
            <a:off x="9150194" y="5394243"/>
            <a:ext cx="469649" cy="399513"/>
          </a:xfrm>
          <a:prstGeom prst="rightArrow">
            <a:avLst/>
          </a:prstGeom>
          <a:solidFill>
            <a:srgbClr val="FFFF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2AEBC07-D16D-4B07-97A2-D2B09D1C5024}"/>
              </a:ext>
            </a:extLst>
          </p:cNvPr>
          <p:cNvSpPr/>
          <p:nvPr/>
        </p:nvSpPr>
        <p:spPr>
          <a:xfrm>
            <a:off x="10101600" y="5030764"/>
            <a:ext cx="219486" cy="889661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5" name="Picture 2" descr="TensorFlow Hub">
            <a:extLst>
              <a:ext uri="{FF2B5EF4-FFF2-40B4-BE49-F238E27FC236}">
                <a16:creationId xmlns:a16="http://schemas.microsoft.com/office/drawing/2014/main" id="{1870E876-7E76-4603-996B-38936ED85D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9237" y="4871554"/>
            <a:ext cx="1334167" cy="1334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88DF2853-304A-405C-9FA0-1DDBB11A4367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41A9486-77F7-43A7-9396-414611FE1EB2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4. Experiment – dataset (sentiment, emotion)</a:t>
            </a:r>
          </a:p>
        </p:txBody>
      </p:sp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5FCDB266-0F60-409C-B6D9-83F87A1A3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4565972"/>
              </p:ext>
            </p:extLst>
          </p:nvPr>
        </p:nvGraphicFramePr>
        <p:xfrm>
          <a:off x="1286879" y="2483772"/>
          <a:ext cx="5974080" cy="731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94816">
                  <a:extLst>
                    <a:ext uri="{9D8B030D-6E8A-4147-A177-3AD203B41FA5}">
                      <a16:colId xmlns:a16="http://schemas.microsoft.com/office/drawing/2014/main" val="1746598340"/>
                    </a:ext>
                  </a:extLst>
                </a:gridCol>
                <a:gridCol w="1194816">
                  <a:extLst>
                    <a:ext uri="{9D8B030D-6E8A-4147-A177-3AD203B41FA5}">
                      <a16:colId xmlns:a16="http://schemas.microsoft.com/office/drawing/2014/main" val="1365705967"/>
                    </a:ext>
                  </a:extLst>
                </a:gridCol>
                <a:gridCol w="1194816">
                  <a:extLst>
                    <a:ext uri="{9D8B030D-6E8A-4147-A177-3AD203B41FA5}">
                      <a16:colId xmlns:a16="http://schemas.microsoft.com/office/drawing/2014/main" val="3852867826"/>
                    </a:ext>
                  </a:extLst>
                </a:gridCol>
                <a:gridCol w="1194816">
                  <a:extLst>
                    <a:ext uri="{9D8B030D-6E8A-4147-A177-3AD203B41FA5}">
                      <a16:colId xmlns:a16="http://schemas.microsoft.com/office/drawing/2014/main" val="2345116814"/>
                    </a:ext>
                  </a:extLst>
                </a:gridCol>
                <a:gridCol w="1194816">
                  <a:extLst>
                    <a:ext uri="{9D8B030D-6E8A-4147-A177-3AD203B41FA5}">
                      <a16:colId xmlns:a16="http://schemas.microsoft.com/office/drawing/2014/main" val="79665542"/>
                    </a:ext>
                  </a:extLst>
                </a:gridCol>
              </a:tblGrid>
              <a:tr h="15049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4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1649709"/>
                  </a:ext>
                </a:extLst>
              </a:tr>
              <a:tr h="25082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Arial" panose="020B0604020202020204" pitchFamily="34" charset="0"/>
                        </a:rPr>
                        <a:t>Negative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Arial" panose="020B0604020202020204" pitchFamily="34" charset="0"/>
                        </a:rPr>
                        <a:t>Somewhat Negative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Arial" panose="020B0604020202020204" pitchFamily="34" charset="0"/>
                        </a:rPr>
                        <a:t>Neutral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Arial" panose="020B0604020202020204" pitchFamily="34" charset="0"/>
                        </a:rPr>
                        <a:t>Somewhat Positive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Arial" panose="020B0604020202020204" pitchFamily="34" charset="0"/>
                        </a:rPr>
                        <a:t>Positive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7932211"/>
                  </a:ext>
                </a:extLst>
              </a:tr>
            </a:tbl>
          </a:graphicData>
        </a:graphic>
      </p:graphicFrame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46416294-382E-4D2D-9B0D-64EEB62BEF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1845495"/>
              </p:ext>
            </p:extLst>
          </p:nvPr>
        </p:nvGraphicFramePr>
        <p:xfrm>
          <a:off x="1286879" y="3714287"/>
          <a:ext cx="5974080" cy="5486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95680">
                  <a:extLst>
                    <a:ext uri="{9D8B030D-6E8A-4147-A177-3AD203B41FA5}">
                      <a16:colId xmlns:a16="http://schemas.microsoft.com/office/drawing/2014/main" val="1746598340"/>
                    </a:ext>
                  </a:extLst>
                </a:gridCol>
                <a:gridCol w="995680">
                  <a:extLst>
                    <a:ext uri="{9D8B030D-6E8A-4147-A177-3AD203B41FA5}">
                      <a16:colId xmlns:a16="http://schemas.microsoft.com/office/drawing/2014/main" val="1365705967"/>
                    </a:ext>
                  </a:extLst>
                </a:gridCol>
                <a:gridCol w="995680">
                  <a:extLst>
                    <a:ext uri="{9D8B030D-6E8A-4147-A177-3AD203B41FA5}">
                      <a16:colId xmlns:a16="http://schemas.microsoft.com/office/drawing/2014/main" val="3852867826"/>
                    </a:ext>
                  </a:extLst>
                </a:gridCol>
                <a:gridCol w="995680">
                  <a:extLst>
                    <a:ext uri="{9D8B030D-6E8A-4147-A177-3AD203B41FA5}">
                      <a16:colId xmlns:a16="http://schemas.microsoft.com/office/drawing/2014/main" val="2345116814"/>
                    </a:ext>
                  </a:extLst>
                </a:gridCol>
                <a:gridCol w="995680">
                  <a:extLst>
                    <a:ext uri="{9D8B030D-6E8A-4147-A177-3AD203B41FA5}">
                      <a16:colId xmlns:a16="http://schemas.microsoft.com/office/drawing/2014/main" val="79665542"/>
                    </a:ext>
                  </a:extLst>
                </a:gridCol>
                <a:gridCol w="995680">
                  <a:extLst>
                    <a:ext uri="{9D8B030D-6E8A-4147-A177-3AD203B41FA5}">
                      <a16:colId xmlns:a16="http://schemas.microsoft.com/office/drawing/2014/main" val="772453950"/>
                    </a:ext>
                  </a:extLst>
                </a:gridCol>
              </a:tblGrid>
              <a:tr h="2245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4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5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1649709"/>
                  </a:ext>
                </a:extLst>
              </a:tr>
              <a:tr h="22451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Arial" panose="020B0604020202020204" pitchFamily="34" charset="0"/>
                        </a:rPr>
                        <a:t>anger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Arial" panose="020B0604020202020204" pitchFamily="34" charset="0"/>
                        </a:rPr>
                        <a:t>fear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Arial" panose="020B0604020202020204" pitchFamily="34" charset="0"/>
                        </a:rPr>
                        <a:t>joy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love</a:t>
                      </a:r>
                      <a:endParaRPr lang="en-US" altLang="ko-KR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sadness</a:t>
                      </a:r>
                      <a:endParaRPr lang="en-US" altLang="ko-KR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surprise</a:t>
                      </a:r>
                      <a:endParaRPr lang="en-US" altLang="ko-KR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7932211"/>
                  </a:ext>
                </a:extLst>
              </a:tr>
            </a:tbl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E9ABDAC2-6300-4B20-9745-6A97A958509E}"/>
              </a:ext>
            </a:extLst>
          </p:cNvPr>
          <p:cNvSpPr txBox="1"/>
          <p:nvPr/>
        </p:nvSpPr>
        <p:spPr>
          <a:xfrm>
            <a:off x="130628" y="6283307"/>
            <a:ext cx="8322906" cy="5757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[1</a:t>
            </a:r>
            <a:r>
              <a:rPr lang="en-US" altLang="ko-KR" sz="11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 Sentiment Analysis on Movie Reviews</a:t>
            </a:r>
            <a:endParaRPr lang="ko-KR" altLang="en-US" sz="11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[2] Emotion dataset for NLP</a:t>
            </a:r>
            <a:endParaRPr lang="en-US" altLang="ko-KR" sz="11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E41E77D2-1D02-48C8-AB58-4AC2908A9287}"/>
              </a:ext>
            </a:extLst>
          </p:cNvPr>
          <p:cNvCxnSpPr>
            <a:cxnSpLocks/>
          </p:cNvCxnSpPr>
          <p:nvPr/>
        </p:nvCxnSpPr>
        <p:spPr>
          <a:xfrm>
            <a:off x="1034" y="6325782"/>
            <a:ext cx="1219096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그림 26">
            <a:extLst>
              <a:ext uri="{FF2B5EF4-FFF2-40B4-BE49-F238E27FC236}">
                <a16:creationId xmlns:a16="http://schemas.microsoft.com/office/drawing/2014/main" id="{103D635C-10CA-4250-89CA-7A96172EC83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145" b="40614"/>
          <a:stretch/>
        </p:blipFill>
        <p:spPr>
          <a:xfrm>
            <a:off x="8547836" y="2749340"/>
            <a:ext cx="3406987" cy="466229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9AA5FC82-F7C1-4ACF-A865-82199D44FE6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32033"/>
          <a:stretch/>
        </p:blipFill>
        <p:spPr>
          <a:xfrm>
            <a:off x="8547836" y="3607693"/>
            <a:ext cx="3406987" cy="653299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341172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135;p32">
            <a:extLst>
              <a:ext uri="{FF2B5EF4-FFF2-40B4-BE49-F238E27FC236}">
                <a16:creationId xmlns:a16="http://schemas.microsoft.com/office/drawing/2014/main" id="{F567598E-736F-4DBC-B66A-AE741426C63C}"/>
              </a:ext>
            </a:extLst>
          </p:cNvPr>
          <p:cNvSpPr txBox="1"/>
          <p:nvPr/>
        </p:nvSpPr>
        <p:spPr>
          <a:xfrm>
            <a:off x="-55395" y="1036321"/>
            <a:ext cx="12191999" cy="5764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Relation between rating and sentiment/emotion</a:t>
            </a:r>
          </a:p>
          <a:p>
            <a:pPr lvl="2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8DF2853-304A-405C-9FA0-1DDBB11A4367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41A9486-77F7-43A7-9396-414611FE1EB2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4. Experiment </a:t>
            </a:r>
            <a:r>
              <a:rPr lang="en-US" altLang="ko-KR" sz="3600" b="1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– Correlation graph</a:t>
            </a:r>
            <a:endParaRPr lang="en-US" altLang="ko-KR" sz="3600" b="1" dirty="0">
              <a:solidFill>
                <a:schemeClr val="bg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0088BAC-BAB3-4719-9677-3EE7A96BC1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96" y="1733186"/>
            <a:ext cx="6040605" cy="453045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9F9D5EF-BDC1-4E33-B7CA-4579FBF656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3475" y="1733186"/>
            <a:ext cx="6040605" cy="4530454"/>
          </a:xfrm>
          <a:prstGeom prst="rect">
            <a:avLst/>
          </a:prstGeom>
        </p:spPr>
      </p:pic>
      <p:sp>
        <p:nvSpPr>
          <p:cNvPr id="30" name="Google Shape;299;p8">
            <a:extLst>
              <a:ext uri="{FF2B5EF4-FFF2-40B4-BE49-F238E27FC236}">
                <a16:creationId xmlns:a16="http://schemas.microsoft.com/office/drawing/2014/main" id="{5E245FC3-133D-4AFF-A709-FAA712281F30}"/>
              </a:ext>
            </a:extLst>
          </p:cNvPr>
          <p:cNvSpPr txBox="1"/>
          <p:nvPr/>
        </p:nvSpPr>
        <p:spPr>
          <a:xfrm>
            <a:off x="727515" y="6263640"/>
            <a:ext cx="4696365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Figure 7: </a:t>
            </a:r>
            <a:r>
              <a:rPr lang="en-US" altLang="ko-KR" sz="18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Relation between sentiment and rating</a:t>
            </a:r>
            <a:endParaRPr sz="18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" name="Google Shape;299;p8">
            <a:extLst>
              <a:ext uri="{FF2B5EF4-FFF2-40B4-BE49-F238E27FC236}">
                <a16:creationId xmlns:a16="http://schemas.microsoft.com/office/drawing/2014/main" id="{F26672B0-7255-4472-A55E-E3C54780DF02}"/>
              </a:ext>
            </a:extLst>
          </p:cNvPr>
          <p:cNvSpPr txBox="1"/>
          <p:nvPr/>
        </p:nvSpPr>
        <p:spPr>
          <a:xfrm>
            <a:off x="6795594" y="6263640"/>
            <a:ext cx="4696365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Figure </a:t>
            </a:r>
            <a:r>
              <a:rPr lang="en-US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8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</a:t>
            </a:r>
            <a:r>
              <a:rPr lang="en-US" altLang="ko-KR" sz="18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Relation between emotion and rating</a:t>
            </a:r>
            <a:endParaRPr sz="18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253173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135;p32">
            <a:extLst>
              <a:ext uri="{FF2B5EF4-FFF2-40B4-BE49-F238E27FC236}">
                <a16:creationId xmlns:a16="http://schemas.microsoft.com/office/drawing/2014/main" id="{F567598E-736F-4DBC-B66A-AE741426C63C}"/>
              </a:ext>
            </a:extLst>
          </p:cNvPr>
          <p:cNvSpPr txBox="1"/>
          <p:nvPr/>
        </p:nvSpPr>
        <p:spPr>
          <a:xfrm>
            <a:off x="1" y="1052552"/>
            <a:ext cx="12191999" cy="5764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Grid search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Conventional models</a:t>
            </a: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Models : </a:t>
            </a:r>
            <a:r>
              <a:rPr lang="en-US" altLang="ko-KR" sz="1600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KNNWithMeans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, SVD, and </a:t>
            </a:r>
            <a:r>
              <a:rPr lang="en-US" altLang="ko-KR" sz="1600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SVDpp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 (Surprise library)</a:t>
            </a: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Hyperparameter</a:t>
            </a:r>
          </a:p>
          <a:p>
            <a:pPr marL="1714500" lvl="3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KNNWithMeans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 : k(10,15, 25), name(</a:t>
            </a:r>
            <a:r>
              <a:rPr lang="en-US" altLang="ko-KR" sz="1600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Pearson_baseline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, Cosine)</a:t>
            </a:r>
          </a:p>
          <a:p>
            <a:pPr marL="1714500" lvl="3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SVD, </a:t>
            </a:r>
            <a:r>
              <a:rPr lang="en-US" altLang="ko-KR" sz="1600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SVDpp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 : </a:t>
            </a:r>
            <a:r>
              <a:rPr lang="en-US" altLang="ko-KR" sz="1600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learning_rate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(0.005, 0.006, 0.007)</a:t>
            </a:r>
          </a:p>
          <a:p>
            <a:pPr marL="1714500" lvl="3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GCMC based modes</a:t>
            </a: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Hyperparameter</a:t>
            </a:r>
          </a:p>
          <a:p>
            <a:pPr marL="1714500" lvl="3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Dimensions : 75, 150, 225</a:t>
            </a:r>
          </a:p>
          <a:p>
            <a:pPr marL="1714500" lvl="3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Drop out : 0.3, 0.5, 0.7</a:t>
            </a:r>
          </a:p>
          <a:p>
            <a:pPr marL="1714500" lvl="3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Learning rate : 0.005, 0.01, 0.02, 0.03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8DF2853-304A-405C-9FA0-1DDBB11A4367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41A9486-77F7-43A7-9396-414611FE1EB2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4</a:t>
            </a:r>
            <a:r>
              <a:rPr lang="en-US" altLang="ko-KR" sz="3600" b="1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. Grid </a:t>
            </a: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search</a:t>
            </a:r>
          </a:p>
        </p:txBody>
      </p:sp>
    </p:spTree>
    <p:extLst>
      <p:ext uri="{BB962C8B-B14F-4D97-AF65-F5344CB8AC3E}">
        <p14:creationId xmlns:p14="http://schemas.microsoft.com/office/powerpoint/2010/main" val="20308501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080387" y="2921169"/>
            <a:ext cx="403123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Thank you</a:t>
            </a:r>
            <a:endParaRPr lang="ko-KR" altLang="en-US" sz="6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83E9A14-2F63-44F2-BF21-3041702E54B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08C000-AA34-47A4-99EE-C6A3EB931B6B}"/>
              </a:ext>
            </a:extLst>
          </p:cNvPr>
          <p:cNvSpPr txBox="1"/>
          <p:nvPr/>
        </p:nvSpPr>
        <p:spPr>
          <a:xfrm>
            <a:off x="2993273" y="2884656"/>
            <a:ext cx="577369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1. Introduction</a:t>
            </a:r>
            <a:endParaRPr lang="ko-KR" altLang="en-US" sz="6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12111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135;p32">
            <a:extLst>
              <a:ext uri="{FF2B5EF4-FFF2-40B4-BE49-F238E27FC236}">
                <a16:creationId xmlns:a16="http://schemas.microsoft.com/office/drawing/2014/main" id="{894DA1F2-CC45-474A-AA25-7FC0BAB3087D}"/>
              </a:ext>
            </a:extLst>
          </p:cNvPr>
          <p:cNvSpPr txBox="1"/>
          <p:nvPr/>
        </p:nvSpPr>
        <p:spPr>
          <a:xfrm>
            <a:off x="0" y="1093018"/>
            <a:ext cx="12191999" cy="56870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Model Training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742950" lvl="1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Mean Square Error(MSE) Loss</a:t>
            </a:r>
          </a:p>
          <a:p>
            <a:pPr marL="742950" lvl="1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Adjacent Rating Regularization(ARR) Loss</a:t>
            </a:r>
          </a:p>
          <a:p>
            <a:pPr marL="1200150" lvl="2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Each rating uses a different weight matrix, and </a:t>
            </a:r>
            <a:r>
              <a:rPr lang="en-US" altLang="ko-KR" sz="16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the weight of a nearest rating should be more similar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than          the weight of a distant rating. </a:t>
            </a:r>
          </a:p>
          <a:p>
            <a:pPr marL="1200150" lvl="2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err="1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Frobinous</a:t>
            </a:r>
            <a:r>
              <a:rPr lang="en-US" altLang="ko-KR" sz="16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normal loss 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is taken to the weight of the adjacent rating.</a:t>
            </a:r>
          </a:p>
          <a:p>
            <a:pPr marL="1200150" lvl="2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ex) In rating(1,2,3,4,5), 4 is closer to 5 than 1.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ECDAA7D-44A7-496C-9C15-6CD17CC02C21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4. Loss definition in IGMC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266D527-2EBF-4FCF-868F-847C42D0E3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919" y="4271063"/>
            <a:ext cx="4540064" cy="81314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3DA544D-E4D6-4AC3-8DFE-F6026058F5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9014" y="5659129"/>
            <a:ext cx="3586233" cy="664630"/>
          </a:xfrm>
          <a:prstGeom prst="rect">
            <a:avLst/>
          </a:prstGeom>
        </p:spPr>
      </p:pic>
      <p:sp>
        <p:nvSpPr>
          <p:cNvPr id="80" name="TextBox 79">
            <a:extLst>
              <a:ext uri="{FF2B5EF4-FFF2-40B4-BE49-F238E27FC236}">
                <a16:creationId xmlns:a16="http://schemas.microsoft.com/office/drawing/2014/main" id="{1D0E314D-D8BC-4516-B276-994802D11EB2}"/>
              </a:ext>
            </a:extLst>
          </p:cNvPr>
          <p:cNvSpPr txBox="1"/>
          <p:nvPr/>
        </p:nvSpPr>
        <p:spPr>
          <a:xfrm>
            <a:off x="775660" y="4993525"/>
            <a:ext cx="4723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/>
              <a:t>&lt;MSE Loss&gt;</a:t>
            </a:r>
            <a:endParaRPr lang="ko-KR" altLang="en-US" dirty="0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50FB0005-F0E4-434A-BDC2-6578D32B2954}"/>
              </a:ext>
            </a:extLst>
          </p:cNvPr>
          <p:cNvSpPr txBox="1"/>
          <p:nvPr/>
        </p:nvSpPr>
        <p:spPr>
          <a:xfrm>
            <a:off x="850468" y="6336249"/>
            <a:ext cx="4723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&lt;ARR Loss&gt;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99536B4-A41E-4DE6-9042-E704A5F706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4261" y="4657840"/>
            <a:ext cx="5172065" cy="82753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C6865C5-9C86-4BFB-9C5E-98EE4D5B68CC}"/>
              </a:ext>
            </a:extLst>
          </p:cNvPr>
          <p:cNvSpPr txBox="1"/>
          <p:nvPr/>
        </p:nvSpPr>
        <p:spPr>
          <a:xfrm>
            <a:off x="6873003" y="5474463"/>
            <a:ext cx="4723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&lt;New Loss&gt;</a:t>
            </a:r>
            <a:endParaRPr lang="ko-KR" altLang="en-US" dirty="0"/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41C6C544-08A0-4188-A2D9-3A36797099CF}"/>
              </a:ext>
            </a:extLst>
          </p:cNvPr>
          <p:cNvSpPr/>
          <p:nvPr/>
        </p:nvSpPr>
        <p:spPr>
          <a:xfrm>
            <a:off x="10245281" y="4771969"/>
            <a:ext cx="1198181" cy="69793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655807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080387" y="2921169"/>
            <a:ext cx="403123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Thank you</a:t>
            </a:r>
            <a:endParaRPr lang="ko-KR" altLang="en-US" sz="6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83E9A14-2F63-44F2-BF21-3041702E54B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08C000-AA34-47A4-99EE-C6A3EB931B6B}"/>
              </a:ext>
            </a:extLst>
          </p:cNvPr>
          <p:cNvSpPr txBox="1"/>
          <p:nvPr/>
        </p:nvSpPr>
        <p:spPr>
          <a:xfrm>
            <a:off x="3945949" y="2884656"/>
            <a:ext cx="386836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5. Results</a:t>
            </a:r>
            <a:endParaRPr lang="ko-KR" altLang="en-US" sz="6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22026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39255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5</a:t>
            </a:r>
            <a:r>
              <a:rPr lang="en-US" altLang="ko-KR" sz="3600" b="1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. Result Table</a:t>
            </a:r>
            <a:endParaRPr lang="en-US" altLang="ko-KR" sz="3600" b="1" dirty="0">
              <a:solidFill>
                <a:schemeClr val="bg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B194D6B6-D889-4798-A9CD-25AA6D016D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4617037"/>
              </p:ext>
            </p:extLst>
          </p:nvPr>
        </p:nvGraphicFramePr>
        <p:xfrm>
          <a:off x="2167395" y="2769576"/>
          <a:ext cx="7857207" cy="3838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648908">
                  <a:extLst>
                    <a:ext uri="{9D8B030D-6E8A-4147-A177-3AD203B41FA5}">
                      <a16:colId xmlns:a16="http://schemas.microsoft.com/office/drawing/2014/main" val="586005253"/>
                    </a:ext>
                  </a:extLst>
                </a:gridCol>
                <a:gridCol w="2135015">
                  <a:extLst>
                    <a:ext uri="{9D8B030D-6E8A-4147-A177-3AD203B41FA5}">
                      <a16:colId xmlns:a16="http://schemas.microsoft.com/office/drawing/2014/main" val="1177448932"/>
                    </a:ext>
                  </a:extLst>
                </a:gridCol>
                <a:gridCol w="2073284">
                  <a:extLst>
                    <a:ext uri="{9D8B030D-6E8A-4147-A177-3AD203B41FA5}">
                      <a16:colId xmlns:a16="http://schemas.microsoft.com/office/drawing/2014/main" val="2215934546"/>
                    </a:ext>
                  </a:extLst>
                </a:gridCol>
              </a:tblGrid>
              <a:tr h="3838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/>
                        <a:t>Model</a:t>
                      </a:r>
                      <a:endParaRPr lang="ko-KR" alt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RMSE</a:t>
                      </a:r>
                      <a:endParaRPr lang="ko-KR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MAE</a:t>
                      </a:r>
                      <a:endParaRPr lang="ko-KR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3464437"/>
                  </a:ext>
                </a:extLst>
              </a:tr>
              <a:tr h="38382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dirty="0"/>
                        <a:t>      CF (user-based)</a:t>
                      </a:r>
                      <a:endParaRPr lang="ko-KR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/>
                        <a:t>0.9233</a:t>
                      </a:r>
                      <a:endParaRPr lang="ko-KR" alt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/>
                        <a:t>0.7321</a:t>
                      </a:r>
                      <a:endParaRPr lang="ko-KR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2447311"/>
                  </a:ext>
                </a:extLst>
              </a:tr>
              <a:tr h="3838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/>
                        <a:t>      CF (item-based)</a:t>
                      </a:r>
                      <a:endParaRPr lang="ko-KR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/>
                        <a:t>0.8818</a:t>
                      </a:r>
                      <a:endParaRPr lang="ko-KR" alt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/>
                        <a:t>0.6851</a:t>
                      </a:r>
                      <a:endParaRPr lang="ko-KR" altLang="en-US" sz="1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7003290"/>
                  </a:ext>
                </a:extLst>
              </a:tr>
              <a:tr h="38382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dirty="0"/>
                        <a:t>      SVD</a:t>
                      </a:r>
                      <a:endParaRPr lang="ko-KR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0.8425</a:t>
                      </a:r>
                      <a:endParaRPr lang="ko-KR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/>
                        <a:t>0.6594</a:t>
                      </a:r>
                      <a:endParaRPr lang="ko-KR" altLang="en-US" sz="1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0116303"/>
                  </a:ext>
                </a:extLst>
              </a:tr>
              <a:tr h="38382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dirty="0"/>
                        <a:t>      SVD++</a:t>
                      </a:r>
                      <a:endParaRPr lang="ko-KR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/>
                        <a:t>0.8328</a:t>
                      </a:r>
                      <a:endParaRPr lang="ko-KR" alt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/>
                        <a:t>0.6502</a:t>
                      </a:r>
                      <a:endParaRPr lang="ko-KR" altLang="en-US" sz="1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7951067"/>
                  </a:ext>
                </a:extLst>
              </a:tr>
              <a:tr h="38382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dirty="0"/>
                        <a:t>      GCMC (feature X)</a:t>
                      </a:r>
                      <a:endParaRPr lang="ko-KR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/>
                        <a:t>0.8207</a:t>
                      </a:r>
                      <a:endParaRPr lang="ko-KR" alt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/>
                        <a:t>0.6457</a:t>
                      </a:r>
                      <a:endParaRPr lang="ko-KR" altLang="en-US" sz="1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837157"/>
                  </a:ext>
                </a:extLst>
              </a:tr>
              <a:tr h="38382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dirty="0"/>
                        <a:t>      GCMC </a:t>
                      </a:r>
                      <a:endParaRPr lang="ko-KR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/>
                        <a:t>0.8135</a:t>
                      </a:r>
                      <a:endParaRPr lang="ko-KR" alt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/>
                        <a:t>0.6401</a:t>
                      </a:r>
                      <a:endParaRPr lang="ko-KR" altLang="en-US" sz="1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6860116"/>
                  </a:ext>
                </a:extLst>
              </a:tr>
              <a:tr h="38382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b="1" dirty="0"/>
                        <a:t>      GCMC (+ CX)</a:t>
                      </a:r>
                      <a:endParaRPr lang="ko-KR" alt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/>
                        <a:t>0.8070</a:t>
                      </a:r>
                      <a:endParaRPr lang="ko-KR" altLang="en-US" sz="18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/>
                        <a:t>0.6359</a:t>
                      </a:r>
                      <a:endParaRPr lang="ko-KR" altLang="en-US" sz="1800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7540075"/>
                  </a:ext>
                </a:extLst>
              </a:tr>
              <a:tr h="38382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dirty="0"/>
                        <a:t>      IGMC</a:t>
                      </a:r>
                      <a:endParaRPr lang="ko-KR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0.8051</a:t>
                      </a:r>
                      <a:endParaRPr lang="ko-KR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/>
                        <a:t>0.6306</a:t>
                      </a:r>
                      <a:endParaRPr lang="ko-KR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1931889"/>
                  </a:ext>
                </a:extLst>
              </a:tr>
              <a:tr h="38382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b="1"/>
                        <a:t>      IGMC (+ CX)</a:t>
                      </a:r>
                      <a:endParaRPr lang="ko-KR" altLang="en-US" sz="18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/>
                        <a:t>0.8004</a:t>
                      </a:r>
                      <a:endParaRPr lang="ko-KR" alt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/>
                        <a:t>0.6242</a:t>
                      </a:r>
                      <a:endParaRPr lang="ko-KR" altLang="en-US" sz="18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3619579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B3C6A17B-E48B-48AE-8803-CE72F90F1FBF}"/>
              </a:ext>
            </a:extLst>
          </p:cNvPr>
          <p:cNvSpPr/>
          <p:nvPr/>
        </p:nvSpPr>
        <p:spPr>
          <a:xfrm>
            <a:off x="2167395" y="5078320"/>
            <a:ext cx="7857207" cy="152945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Google Shape;135;p32">
            <a:extLst>
              <a:ext uri="{FF2B5EF4-FFF2-40B4-BE49-F238E27FC236}">
                <a16:creationId xmlns:a16="http://schemas.microsoft.com/office/drawing/2014/main" id="{F40C2FA8-8E08-42CC-81D8-EBE276B91580}"/>
              </a:ext>
            </a:extLst>
          </p:cNvPr>
          <p:cNvSpPr txBox="1"/>
          <p:nvPr/>
        </p:nvSpPr>
        <p:spPr>
          <a:xfrm>
            <a:off x="0" y="1093019"/>
            <a:ext cx="12191999" cy="3078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GNN-based recommendation is better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 than traditional methods.</a:t>
            </a:r>
          </a:p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When CX information is combined with a rating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, it is possible to </a:t>
            </a:r>
            <a:r>
              <a:rPr lang="en-US" altLang="ko-KR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improve the performance 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of the recommender system.</a:t>
            </a:r>
          </a:p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743018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39255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5</a:t>
            </a:r>
            <a:r>
              <a:rPr lang="en-US" altLang="ko-KR" sz="3600" b="1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. RMSE Graph of GCMC </a:t>
            </a:r>
            <a:endParaRPr lang="en-US" altLang="ko-KR" sz="3600" b="1" dirty="0">
              <a:solidFill>
                <a:schemeClr val="bg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4680301-B380-4619-9F39-F927D39F7A7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35"/>
          <a:stretch/>
        </p:blipFill>
        <p:spPr>
          <a:xfrm>
            <a:off x="6252181" y="2576946"/>
            <a:ext cx="5841647" cy="3373369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1" name="Google Shape;299;p8">
            <a:extLst>
              <a:ext uri="{FF2B5EF4-FFF2-40B4-BE49-F238E27FC236}">
                <a16:creationId xmlns:a16="http://schemas.microsoft.com/office/drawing/2014/main" id="{F550CF49-2DA6-4C47-B017-3D5D58126A27}"/>
              </a:ext>
            </a:extLst>
          </p:cNvPr>
          <p:cNvSpPr txBox="1"/>
          <p:nvPr/>
        </p:nvSpPr>
        <p:spPr>
          <a:xfrm>
            <a:off x="1507161" y="6064987"/>
            <a:ext cx="3023669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>
              <a:buClr>
                <a:srgbClr val="000000"/>
              </a:buClr>
              <a:buSzPts val="1800"/>
            </a:pPr>
            <a:r>
              <a:rPr lang="en-US" sz="18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(Node Features - O)</a:t>
            </a:r>
            <a:endParaRPr sz="1800" b="1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B48900A-80F7-493B-A58F-6D74D29069E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35"/>
          <a:stretch/>
        </p:blipFill>
        <p:spPr>
          <a:xfrm>
            <a:off x="98172" y="2576946"/>
            <a:ext cx="5841649" cy="3373369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8" name="Google Shape;135;p32">
            <a:extLst>
              <a:ext uri="{FF2B5EF4-FFF2-40B4-BE49-F238E27FC236}">
                <a16:creationId xmlns:a16="http://schemas.microsoft.com/office/drawing/2014/main" id="{94F9D812-C7E9-4FD5-9D73-A6C04D51DF65}"/>
              </a:ext>
            </a:extLst>
          </p:cNvPr>
          <p:cNvSpPr txBox="1"/>
          <p:nvPr/>
        </p:nvSpPr>
        <p:spPr>
          <a:xfrm>
            <a:off x="0" y="1158397"/>
            <a:ext cx="12191999" cy="13038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In GCMC design, when there are node features, </a:t>
            </a:r>
            <a:r>
              <a:rPr lang="en-US" altLang="ko-KR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the more features there are, the better the performance is.</a:t>
            </a:r>
          </a:p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 the absence of node features, </a:t>
            </a:r>
            <a:r>
              <a:rPr lang="en-US" altLang="ko-KR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the more features there are, the worse the performance is.</a:t>
            </a:r>
            <a:endParaRPr lang="en-US" altLang="ko-KR" dirty="0">
              <a:solidFill>
                <a:srgbClr val="0000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Google Shape;299;p8">
            <a:extLst>
              <a:ext uri="{FF2B5EF4-FFF2-40B4-BE49-F238E27FC236}">
                <a16:creationId xmlns:a16="http://schemas.microsoft.com/office/drawing/2014/main" id="{A45D14F0-B607-4962-857C-D24618CB6EBF}"/>
              </a:ext>
            </a:extLst>
          </p:cNvPr>
          <p:cNvSpPr txBox="1"/>
          <p:nvPr/>
        </p:nvSpPr>
        <p:spPr>
          <a:xfrm>
            <a:off x="7661172" y="6064987"/>
            <a:ext cx="3023669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>
              <a:buClr>
                <a:srgbClr val="000000"/>
              </a:buClr>
              <a:buSzPts val="1800"/>
            </a:pPr>
            <a:r>
              <a:rPr lang="en-US" sz="18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(Node Features - X)</a:t>
            </a:r>
            <a:endParaRPr sz="1800" b="1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C656453-A3A2-4C51-9F70-89BCFD5886C5}"/>
              </a:ext>
            </a:extLst>
          </p:cNvPr>
          <p:cNvSpPr/>
          <p:nvPr/>
        </p:nvSpPr>
        <p:spPr>
          <a:xfrm>
            <a:off x="4692911" y="3234409"/>
            <a:ext cx="1171339" cy="14358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9260166-52D7-46A7-83C0-BFF8AF980E36}"/>
              </a:ext>
            </a:extLst>
          </p:cNvPr>
          <p:cNvSpPr/>
          <p:nvPr/>
        </p:nvSpPr>
        <p:spPr>
          <a:xfrm>
            <a:off x="10814101" y="2796102"/>
            <a:ext cx="1171339" cy="14358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95636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080387" y="2921169"/>
            <a:ext cx="403123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Thank you</a:t>
            </a:r>
            <a:endParaRPr lang="ko-KR" altLang="en-US" sz="6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83E9A14-2F63-44F2-BF21-3041702E54B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08C000-AA34-47A4-99EE-C6A3EB931B6B}"/>
              </a:ext>
            </a:extLst>
          </p:cNvPr>
          <p:cNvSpPr txBox="1"/>
          <p:nvPr/>
        </p:nvSpPr>
        <p:spPr>
          <a:xfrm>
            <a:off x="3329597" y="2884656"/>
            <a:ext cx="510107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6. Discussion</a:t>
            </a:r>
            <a:endParaRPr lang="ko-KR" altLang="en-US" sz="6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31346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35;p32">
            <a:extLst>
              <a:ext uri="{FF2B5EF4-FFF2-40B4-BE49-F238E27FC236}">
                <a16:creationId xmlns:a16="http://schemas.microsoft.com/office/drawing/2014/main" id="{263725F8-247F-4E72-9287-28C62C65E364}"/>
              </a:ext>
            </a:extLst>
          </p:cNvPr>
          <p:cNvSpPr txBox="1"/>
          <p:nvPr/>
        </p:nvSpPr>
        <p:spPr>
          <a:xfrm>
            <a:off x="1" y="1093018"/>
            <a:ext cx="12191999" cy="5764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00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Implications</a:t>
            </a:r>
          </a:p>
          <a:p>
            <a:pPr marL="914400" lvl="1" indent="-457200">
              <a:lnSpc>
                <a:spcPct val="150000"/>
              </a:lnSpc>
              <a:buClr>
                <a:schemeClr val="dk1"/>
              </a:buClr>
              <a:buSzPts val="2000"/>
              <a:buFont typeface="+mj-lt"/>
              <a:buAutoNum type="arabicPeriod"/>
            </a:pPr>
            <a:r>
              <a:rPr lang="en-US" altLang="ko-KR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Information not reflected in the rating 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may be extracted from the review data.</a:t>
            </a:r>
          </a:p>
          <a:p>
            <a:pPr marL="914400" lvl="1" indent="-457200">
              <a:lnSpc>
                <a:spcPct val="150000"/>
              </a:lnSpc>
              <a:buClr>
                <a:schemeClr val="dk1"/>
              </a:buClr>
              <a:buSzPts val="2000"/>
              <a:buFont typeface="+mj-lt"/>
              <a:buAutoNum type="arabicPeriod"/>
            </a:pP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When CX information is combined with a rating, it is possible to </a:t>
            </a:r>
            <a:r>
              <a:rPr lang="en-US" altLang="ko-KR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improve the performance 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of the recommender system.</a:t>
            </a:r>
          </a:p>
          <a:p>
            <a:pPr marL="914400" lvl="1" indent="-457200">
              <a:lnSpc>
                <a:spcPct val="150000"/>
              </a:lnSpc>
              <a:buClr>
                <a:schemeClr val="dk1"/>
              </a:buClr>
              <a:buSzPts val="2000"/>
              <a:buFont typeface="+mj-lt"/>
              <a:buAutoNum type="arabicPeriod"/>
            </a:pPr>
            <a:r>
              <a:rPr lang="en-US" altLang="ko-KR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The industry of the recommender system 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also uses CX information for personalized recommendation.</a:t>
            </a:r>
          </a:p>
          <a:p>
            <a:pPr marL="914400" lvl="1" indent="-457200">
              <a:lnSpc>
                <a:spcPct val="150000"/>
              </a:lnSpc>
              <a:buClr>
                <a:schemeClr val="dk1"/>
              </a:buClr>
              <a:buSzPts val="2000"/>
              <a:buFont typeface="+mj-lt"/>
              <a:buAutoNum type="arabicPeriod"/>
            </a:pPr>
            <a:endParaRPr lang="en-US" altLang="ko-KR" sz="70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00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Limitations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+mj-lt"/>
              <a:buAutoNum type="arabicPeriod"/>
            </a:pPr>
            <a:r>
              <a:rPr lang="en-US" altLang="ko-KR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Information explicitly extracted 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from the review data was only used as features.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+mj-lt"/>
              <a:buAutoNum type="arabicPeriod"/>
            </a:pP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Improved performance but, </a:t>
            </a:r>
            <a:r>
              <a:rPr lang="en-US" altLang="ko-KR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high time-complexity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+mj-lt"/>
              <a:buAutoNum type="arabicPeriod"/>
            </a:pPr>
            <a:endParaRPr lang="en-US" altLang="ko-KR" sz="70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00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Future Work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If the review itself is embedded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, more richer information will be reflected in the vector.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Recently, graph-based research has attracted a lot of attention, and in the future, studies that reflect CX in graphs will emerge.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39255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6</a:t>
            </a:r>
            <a:r>
              <a:rPr lang="en-US" altLang="ko-KR" sz="3600" b="1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. Discussion</a:t>
            </a:r>
            <a:endParaRPr lang="en-US" altLang="ko-KR" sz="3600" b="1" dirty="0">
              <a:solidFill>
                <a:schemeClr val="bg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8057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080387" y="2921169"/>
            <a:ext cx="403123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Thank you</a:t>
            </a:r>
            <a:endParaRPr lang="ko-KR" altLang="en-US" sz="6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83E9A14-2F63-44F2-BF21-3041702E54B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08C000-AA34-47A4-99EE-C6A3EB931B6B}"/>
              </a:ext>
            </a:extLst>
          </p:cNvPr>
          <p:cNvSpPr txBox="1"/>
          <p:nvPr/>
        </p:nvSpPr>
        <p:spPr>
          <a:xfrm>
            <a:off x="3452687" y="2921168"/>
            <a:ext cx="521360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7. Conclusion</a:t>
            </a:r>
            <a:endParaRPr lang="ko-KR" altLang="en-US" sz="6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74206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35;p32">
            <a:extLst>
              <a:ext uri="{FF2B5EF4-FFF2-40B4-BE49-F238E27FC236}">
                <a16:creationId xmlns:a16="http://schemas.microsoft.com/office/drawing/2014/main" id="{263725F8-247F-4E72-9287-28C62C65E364}"/>
              </a:ext>
            </a:extLst>
          </p:cNvPr>
          <p:cNvSpPr txBox="1"/>
          <p:nvPr/>
        </p:nvSpPr>
        <p:spPr>
          <a:xfrm>
            <a:off x="1" y="1093018"/>
            <a:ext cx="12191999" cy="5764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indent="-457200">
              <a:lnSpc>
                <a:spcPct val="150000"/>
              </a:lnSpc>
              <a:buClr>
                <a:schemeClr val="dk1"/>
              </a:buClr>
              <a:buSzPts val="2000"/>
              <a:buFont typeface="+mj-lt"/>
              <a:buAutoNum type="arabicPeriod"/>
            </a:pPr>
            <a:r>
              <a:rPr lang="en-US" altLang="ko-KR" sz="2000" dirty="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Natural language information 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can be used in a graph-based recommender system through a method of </a:t>
            </a:r>
            <a:r>
              <a:rPr lang="en-US" altLang="ko-KR" sz="2000" dirty="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stacking BERT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.</a:t>
            </a:r>
          </a:p>
          <a:p>
            <a:pPr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457200" indent="-457200">
              <a:lnSpc>
                <a:spcPct val="150000"/>
              </a:lnSpc>
              <a:buClr>
                <a:schemeClr val="dk1"/>
              </a:buClr>
              <a:buSzPts val="2000"/>
              <a:buFont typeface="+mj-lt"/>
              <a:buAutoNum type="arabicPeriod" startAt="2"/>
            </a:pP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Using both </a:t>
            </a:r>
            <a:r>
              <a:rPr lang="en-US" altLang="ko-KR" sz="2000" dirty="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ordinal data like sentiment and categorical data like emotion 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can also improve the performance of the model.</a:t>
            </a:r>
          </a:p>
          <a:p>
            <a:pPr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457200" indent="-457200">
              <a:lnSpc>
                <a:spcPct val="150000"/>
              </a:lnSpc>
              <a:buClr>
                <a:schemeClr val="dk1"/>
              </a:buClr>
              <a:buSzPts val="2000"/>
              <a:buFont typeface="+mj-lt"/>
              <a:buAutoNum type="arabicPeriod" startAt="3"/>
            </a:pPr>
            <a:r>
              <a:rPr lang="en-US" altLang="ko-KR" sz="2000" dirty="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GNN-based recommendation is better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 than traditional methods because the graph reflects the multi-relational information between users and items.</a:t>
            </a:r>
          </a:p>
          <a:p>
            <a:pPr marL="457200" indent="-457200">
              <a:lnSpc>
                <a:spcPct val="150000"/>
              </a:lnSpc>
              <a:buClr>
                <a:schemeClr val="dk1"/>
              </a:buClr>
              <a:buSzPts val="2000"/>
              <a:buFont typeface="+mj-lt"/>
              <a:buAutoNum type="arabicPeriod" startAt="3"/>
            </a:pP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457200" indent="-457200">
              <a:lnSpc>
                <a:spcPct val="150000"/>
              </a:lnSpc>
              <a:buClr>
                <a:schemeClr val="dk1"/>
              </a:buClr>
              <a:buSzPts val="2000"/>
              <a:buFont typeface="+mj-lt"/>
              <a:buAutoNum type="arabicPeriod" startAt="3"/>
            </a:pP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The </a:t>
            </a:r>
            <a:r>
              <a:rPr lang="en-US" altLang="ko-KR" sz="2000" dirty="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CX </a:t>
            </a:r>
            <a:r>
              <a:rPr lang="en-US" altLang="ko-KR" sz="200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information can be aggregated</a:t>
            </a:r>
            <a:r>
              <a:rPr lang="en-US" altLang="ko-KR" sz="200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in subgraph embedding.</a:t>
            </a:r>
          </a:p>
          <a:p>
            <a:pPr marL="457200" indent="-457200">
              <a:lnSpc>
                <a:spcPct val="150000"/>
              </a:lnSpc>
              <a:buClr>
                <a:schemeClr val="dk1"/>
              </a:buClr>
              <a:buSzPts val="2000"/>
              <a:buFont typeface="+mj-lt"/>
              <a:buAutoNum type="arabicPeriod" startAt="3"/>
            </a:pP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457200" indent="-457200">
              <a:lnSpc>
                <a:spcPct val="150000"/>
              </a:lnSpc>
              <a:buClr>
                <a:schemeClr val="dk1"/>
              </a:buClr>
              <a:buSzPts val="2000"/>
              <a:buFont typeface="+mj-lt"/>
              <a:buAutoNum type="arabicPeriod" startAt="3"/>
            </a:pP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Multi-relational graphs can be reflected in the IGMC in the manner we propose, and multi-relations can </a:t>
            </a:r>
            <a:r>
              <a:rPr lang="en-US" altLang="ko-KR" sz="2000" dirty="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be replaced by other meta-information 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between users and items.</a:t>
            </a:r>
          </a:p>
          <a:p>
            <a:pPr marL="457200" indent="-457200">
              <a:lnSpc>
                <a:spcPct val="150000"/>
              </a:lnSpc>
              <a:buClr>
                <a:schemeClr val="dk1"/>
              </a:buClr>
              <a:buSzPts val="2000"/>
              <a:buFont typeface="+mj-lt"/>
              <a:buAutoNum type="arabicPeriod"/>
            </a:pPr>
            <a:endParaRPr lang="en-US" altLang="ko-KR" sz="20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39255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7. Conclusion</a:t>
            </a:r>
          </a:p>
        </p:txBody>
      </p:sp>
    </p:spTree>
    <p:extLst>
      <p:ext uri="{BB962C8B-B14F-4D97-AF65-F5344CB8AC3E}">
        <p14:creationId xmlns:p14="http://schemas.microsoft.com/office/powerpoint/2010/main" val="410166039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080387" y="2921169"/>
            <a:ext cx="403123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Thank you</a:t>
            </a:r>
            <a:endParaRPr lang="ko-KR" altLang="en-US" sz="6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83E9A14-2F63-44F2-BF21-3041702E54B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08C000-AA34-47A4-99EE-C6A3EB931B6B}"/>
              </a:ext>
            </a:extLst>
          </p:cNvPr>
          <p:cNvSpPr txBox="1"/>
          <p:nvPr/>
        </p:nvSpPr>
        <p:spPr>
          <a:xfrm>
            <a:off x="4081264" y="2921168"/>
            <a:ext cx="403123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Thank you</a:t>
            </a:r>
            <a:endParaRPr lang="ko-KR" altLang="en-US" sz="6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678229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080387" y="2921169"/>
            <a:ext cx="403123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Thank you</a:t>
            </a:r>
            <a:endParaRPr lang="ko-KR" altLang="en-US" sz="6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83E9A14-2F63-44F2-BF21-3041702E54B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08C000-AA34-47A4-99EE-C6A3EB931B6B}"/>
              </a:ext>
            </a:extLst>
          </p:cNvPr>
          <p:cNvSpPr txBox="1"/>
          <p:nvPr/>
        </p:nvSpPr>
        <p:spPr>
          <a:xfrm>
            <a:off x="4250864" y="2921168"/>
            <a:ext cx="369203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Appendix</a:t>
            </a:r>
            <a:endParaRPr lang="ko-KR" altLang="en-US" sz="6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34826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39255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1. Introduction – Motivation</a:t>
            </a:r>
          </a:p>
        </p:txBody>
      </p:sp>
      <p:sp>
        <p:nvSpPr>
          <p:cNvPr id="9" name="Google Shape;135;p32">
            <a:extLst>
              <a:ext uri="{FF2B5EF4-FFF2-40B4-BE49-F238E27FC236}">
                <a16:creationId xmlns:a16="http://schemas.microsoft.com/office/drawing/2014/main" id="{7165B893-6961-44E7-A9DC-E3EEF70F0C98}"/>
              </a:ext>
            </a:extLst>
          </p:cNvPr>
          <p:cNvSpPr txBox="1"/>
          <p:nvPr/>
        </p:nvSpPr>
        <p:spPr>
          <a:xfrm>
            <a:off x="2" y="1093018"/>
            <a:ext cx="12191998" cy="5764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Industry of Recommender System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User experience(UX) is required for </a:t>
            </a:r>
            <a:r>
              <a:rPr lang="en-US" altLang="ko-KR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personalized marketing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.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When watching the movies, UX may be expressed as </a:t>
            </a:r>
            <a:r>
              <a:rPr lang="en-US" altLang="ko-KR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Sentiment/Emotion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data.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sz="140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Cinematic Experience (CX)</a:t>
            </a:r>
            <a:r>
              <a:rPr lang="en-US" altLang="ko-KR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 [1]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It means </a:t>
            </a:r>
            <a:r>
              <a:rPr lang="en-US" altLang="ko-KR" u="sng" dirty="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unforgettable experiences</a:t>
            </a:r>
            <a:r>
              <a:rPr lang="en-US" altLang="ko-KR" dirty="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 from watching a film.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CX: Physical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feature(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ex- 4K movie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) + Psychological feature(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ex- Mood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)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User’s psychological information  -&gt; </a:t>
            </a:r>
            <a:r>
              <a:rPr lang="en-US" altLang="ko-KR" dirty="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Sentiment</a:t>
            </a:r>
            <a:r>
              <a:rPr lang="en-US" altLang="ko-KR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/Emotion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The CX field has not been fully researched.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Since the range of CX is limited to only the rating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, there is a fundamental limitation of recommendation.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If the sentiment, emotion information is extracted, they can be used as meaningful features.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7ED09DB-3F7C-4D7E-9E05-85B9EBAE0E05}"/>
              </a:ext>
            </a:extLst>
          </p:cNvPr>
          <p:cNvSpPr txBox="1"/>
          <p:nvPr/>
        </p:nvSpPr>
        <p:spPr>
          <a:xfrm>
            <a:off x="130628" y="6527623"/>
            <a:ext cx="8322906" cy="321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[1] Cinematic experience, film space, and the child’s world (Canadian Journal of Film Studies </a:t>
            </a:r>
            <a:r>
              <a:rPr lang="en-US" altLang="ko-KR" sz="11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2010)</a:t>
            </a:r>
            <a:endParaRPr lang="ko-KR" altLang="en-US" sz="11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8FDA8FD5-8C4C-4FA9-8761-1929DA97D3B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6239" y="1242845"/>
            <a:ext cx="1365652" cy="136565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D89B7CEC-BDCD-4A11-9928-10835796499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1030" y="2931781"/>
            <a:ext cx="1330861" cy="1330861"/>
          </a:xfrm>
          <a:prstGeom prst="rect">
            <a:avLst/>
          </a:prstGeom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C5F390F-F5F9-4DE8-B7A7-37F0491A04CF}"/>
              </a:ext>
            </a:extLst>
          </p:cNvPr>
          <p:cNvCxnSpPr>
            <a:cxnSpLocks/>
          </p:cNvCxnSpPr>
          <p:nvPr/>
        </p:nvCxnSpPr>
        <p:spPr>
          <a:xfrm>
            <a:off x="0" y="6543039"/>
            <a:ext cx="1219096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666252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2. </a:t>
            </a:r>
            <a:r>
              <a:rPr lang="en-US" altLang="ko-KR" sz="3600" b="1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Related Work (cont’d)</a:t>
            </a:r>
            <a:endParaRPr lang="en-US" altLang="ko-KR" sz="3600" b="1" dirty="0">
              <a:solidFill>
                <a:schemeClr val="bg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6" name="Google Shape;135;p32">
            <a:extLst>
              <a:ext uri="{FF2B5EF4-FFF2-40B4-BE49-F238E27FC236}">
                <a16:creationId xmlns:a16="http://schemas.microsoft.com/office/drawing/2014/main" id="{FB4C502D-405E-4869-B51D-EF364D31AB3A}"/>
              </a:ext>
            </a:extLst>
          </p:cNvPr>
          <p:cNvSpPr txBox="1"/>
          <p:nvPr/>
        </p:nvSpPr>
        <p:spPr>
          <a:xfrm>
            <a:off x="0" y="1036320"/>
            <a:ext cx="12191999" cy="22758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Emotion Analysis</a:t>
            </a: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[1] 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The impact of emotions on the helpfulness of movie reviews (JART 2015)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[2] Tensor-based tag emotion aware recommendation with probabilistic ranking. (KSII 2019)</a:t>
            </a: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[3] Item recommendation using tag emotion in social cataloging services. (ScienceDirect 2017)</a:t>
            </a: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[4] Using Affective Features from Media Content Metadata for Better Movie Recommendations (KDIR 2020)</a:t>
            </a:r>
          </a:p>
          <a:p>
            <a:pPr marL="1200150" lvl="2" indent="-28575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Detect movie overviews’ </a:t>
            </a:r>
            <a:r>
              <a:rPr lang="en-US" altLang="ko-KR" sz="1200" dirty="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implicit affective features like emotion and sentiment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.</a:t>
            </a:r>
          </a:p>
          <a:p>
            <a:pPr marL="1200150" lvl="2" indent="-28575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Strength: reflect dynamic information like user’s emotion and sentiment</a:t>
            </a: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	</a:t>
            </a: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1200150" lvl="2" indent="-28575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1200150" lvl="2" indent="-28575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ko-KR" altLang="en-US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7" name="Google Shape;135;p32">
            <a:extLst>
              <a:ext uri="{FF2B5EF4-FFF2-40B4-BE49-F238E27FC236}">
                <a16:creationId xmlns:a16="http://schemas.microsoft.com/office/drawing/2014/main" id="{175A3CC1-C9DD-493D-B356-B5812CA34F82}"/>
              </a:ext>
            </a:extLst>
          </p:cNvPr>
          <p:cNvSpPr txBox="1"/>
          <p:nvPr/>
        </p:nvSpPr>
        <p:spPr>
          <a:xfrm>
            <a:off x="0" y="3221056"/>
            <a:ext cx="12191999" cy="5746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Sentiment Analysis</a:t>
            </a: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[5] Review Sentiment-Guided Scalable Deep Recommender System (SIGIR 2018)</a:t>
            </a: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[6] How to improve the accuracy of recommendation systems: Combining ratings and review texts sentiment scores. (JIIS 2019)</a:t>
            </a: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[7] The impact of </a:t>
            </a:r>
            <a:r>
              <a:rPr lang="en-US" altLang="ko-KR" sz="12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emotion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 on the helpfulness of movie reviews (JART 2015)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1200150" lvl="2" indent="-28575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There is a correlation between </a:t>
            </a:r>
            <a:r>
              <a:rPr lang="en-US" altLang="ko-KR" sz="12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emotion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 about the movie reviews and satisfaction.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[8] Integrating Collaborative Filtering and </a:t>
            </a:r>
            <a:r>
              <a:rPr lang="en-US" altLang="ko-KR" sz="1200" dirty="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Sentiment Analysis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 : A Rating Inference Approach (ECAI workshop 2006)</a:t>
            </a:r>
          </a:p>
          <a:p>
            <a:pPr marL="1200150" lvl="2" indent="-28575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Approach sentiment analysis with statistical techniques</a:t>
            </a:r>
            <a:endParaRPr lang="ko-KR" altLang="en-US" sz="12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[9] BERT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기반 감성분석을 이용한 추천시스템 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(KCI 2021)</a:t>
            </a:r>
          </a:p>
          <a:p>
            <a:pPr marL="1200150" lvl="2" indent="-28575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Comparing </a:t>
            </a:r>
            <a:r>
              <a:rPr lang="en-US" altLang="ko-KR" sz="1200" dirty="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Emotional Analysis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 with ML/DL Techniques and Presenting the Performance of BERT</a:t>
            </a:r>
          </a:p>
          <a:p>
            <a:pPr marL="1200150" lvl="2" indent="-28575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Limitation : rating inference was only carried out, and explainable recommendation is not possible.</a:t>
            </a:r>
            <a:endParaRPr lang="ko-KR" altLang="en-US" sz="12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[10] Movie Recommendation System Using </a:t>
            </a:r>
            <a:r>
              <a:rPr lang="en-US" altLang="ko-KR" sz="1200" dirty="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Sentiment Analysis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 From Microblogging Data (IEEE transactions on computational social systems 2020)</a:t>
            </a:r>
          </a:p>
          <a:p>
            <a:pPr marL="1200150" lvl="2" indent="-28575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Hybrid RS from collaborative filtering(CF) and content-based filtering(CBF) along with sentiment analysis</a:t>
            </a:r>
          </a:p>
          <a:p>
            <a:pPr marL="1200150" lvl="2" indent="-28575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734719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2. Related Work</a:t>
            </a:r>
          </a:p>
        </p:txBody>
      </p:sp>
      <p:sp>
        <p:nvSpPr>
          <p:cNvPr id="9" name="Google Shape;135;p32">
            <a:extLst>
              <a:ext uri="{FF2B5EF4-FFF2-40B4-BE49-F238E27FC236}">
                <a16:creationId xmlns:a16="http://schemas.microsoft.com/office/drawing/2014/main" id="{36561EE0-67FD-4AEC-8FAB-F1AC7A928AE9}"/>
              </a:ext>
            </a:extLst>
          </p:cNvPr>
          <p:cNvSpPr txBox="1"/>
          <p:nvPr/>
        </p:nvSpPr>
        <p:spPr>
          <a:xfrm>
            <a:off x="0" y="1036320"/>
            <a:ext cx="12191999" cy="5821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Graph Neural Network</a:t>
            </a: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[10] Semi-Supervised Classification with Graph Convolutional Networks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(ICLR 2017)</a:t>
            </a: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8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628650" lvl="1" indent="-17145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GCMC-based</a:t>
            </a: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[11] Graph Convolutional Matrix Completion (KDD 2018)</a:t>
            </a: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[12] Inductive Matrix Completion based on Graph Neural Networks (ICLR 2020)</a:t>
            </a: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[13] Inductive Matrix Completion Using Graph Autoencoder (CIKM 2021)</a:t>
            </a: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[14] AIRC: Attentive Implicit Relation Recommendation Incorporating Content Information for Bipartite Graphs (MDPI 2020)</a:t>
            </a:r>
          </a:p>
          <a:p>
            <a:pPr marL="628650" lvl="1" indent="-17145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sz="8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628650" lvl="1" indent="-17145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Multi-layer graphs</a:t>
            </a: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[15] Community Detection in Multi-Layer Graphs: A Survey (SIGMOD 2015)</a:t>
            </a: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8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628650" lvl="1" indent="-17145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Link-prediction and GCN</a:t>
            </a: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[16] Link Prediction Based on Graph Neural Networks (NIPS 2018)</a:t>
            </a: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[17] Web Service Network Embedding based on Link Prediction and Convolutional Learning (IEEE Transactions on Services Computing)</a:t>
            </a: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8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628650" lvl="1" indent="-17145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Bi-partite graph</a:t>
            </a: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[18] Bipartite graph partitioning and data clustering (CIKM 2001)</a:t>
            </a: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[19] Metadata-Based Collaborative Filtering Using K-Partite Graph for Movie Recommendation (EDB 2012)</a:t>
            </a: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[20] Domain Knowledge-Based Link Prediction in Customer-Product Bipartite Graph for Product Recommendation (IJIT &amp; DM 2019)</a:t>
            </a: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	</a:t>
            </a: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1200150" lvl="2" indent="-28575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1200150" lvl="2" indent="-28575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ko-KR" altLang="en-US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673449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39255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4</a:t>
            </a:r>
            <a:r>
              <a:rPr lang="en-US" altLang="ko-KR" sz="3600" b="1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. Experiment</a:t>
            </a:r>
            <a:r>
              <a:rPr lang="ko-KR" altLang="en-US" sz="3600" b="1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en-US" altLang="ko-KR" sz="3600" b="1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Condition</a:t>
            </a:r>
            <a:r>
              <a:rPr lang="ko-KR" altLang="en-US" sz="3600" b="1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en-US" altLang="ko-KR" sz="3600" b="1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– IGMC</a:t>
            </a:r>
            <a:endParaRPr lang="en-US" altLang="ko-KR" sz="3600" b="1" dirty="0">
              <a:solidFill>
                <a:schemeClr val="bg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D99E166-CBFB-4628-A3D6-C3C857F7483F}"/>
              </a:ext>
            </a:extLst>
          </p:cNvPr>
          <p:cNvSpPr txBox="1"/>
          <p:nvPr/>
        </p:nvSpPr>
        <p:spPr>
          <a:xfrm>
            <a:off x="294290" y="1158397"/>
            <a:ext cx="4866289" cy="5084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Hyperparameter (default)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Hop : 1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Max_nodes_per_hop : 100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Edge_dropout : 0.2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Train_lr : 1e-3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Train_min_lr : 1e-6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Train_lr_decay_factor : 0.1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Train_lr_decay_step : 50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Train_epochs : 20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Batch_size: 16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Arr_lambda : 0.001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Num_rgcn_bases : 4</a:t>
            </a:r>
          </a:p>
        </p:txBody>
      </p:sp>
    </p:spTree>
    <p:extLst>
      <p:ext uri="{BB962C8B-B14F-4D97-AF65-F5344CB8AC3E}">
        <p14:creationId xmlns:p14="http://schemas.microsoft.com/office/powerpoint/2010/main" val="254475267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Adjacent matrices – detail explanation</a:t>
            </a:r>
            <a:endParaRPr lang="en-US" altLang="ko-KR" sz="3600" b="1" dirty="0">
              <a:solidFill>
                <a:schemeClr val="bg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73" name="Google Shape;299;p8">
            <a:extLst>
              <a:ext uri="{FF2B5EF4-FFF2-40B4-BE49-F238E27FC236}">
                <a16:creationId xmlns:a16="http://schemas.microsoft.com/office/drawing/2014/main" id="{9E1E76AC-895C-40C8-A8FF-1001A8AFC8F6}"/>
              </a:ext>
            </a:extLst>
          </p:cNvPr>
          <p:cNvSpPr txBox="1"/>
          <p:nvPr/>
        </p:nvSpPr>
        <p:spPr>
          <a:xfrm>
            <a:off x="1382119" y="4846107"/>
            <a:ext cx="3576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Figure </a:t>
            </a:r>
            <a:r>
              <a:rPr lang="en-US" altLang="ko-KR" sz="18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multi-relation</a:t>
            </a:r>
            <a:r>
              <a:rPr lang="en-US" sz="18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graph</a:t>
            </a:r>
            <a:endParaRPr sz="18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BECC5EBE-A6DC-4138-B29B-9DC6DB91A385}"/>
              </a:ext>
            </a:extLst>
          </p:cNvPr>
          <p:cNvGrpSpPr/>
          <p:nvPr/>
        </p:nvGrpSpPr>
        <p:grpSpPr>
          <a:xfrm>
            <a:off x="130574" y="2303937"/>
            <a:ext cx="5928770" cy="2265365"/>
            <a:chOff x="721206" y="2508725"/>
            <a:chExt cx="4816971" cy="1840550"/>
          </a:xfrm>
        </p:grpSpPr>
        <p:sp>
          <p:nvSpPr>
            <p:cNvPr id="51" name="Google Shape;279;p8">
              <a:extLst>
                <a:ext uri="{FF2B5EF4-FFF2-40B4-BE49-F238E27FC236}">
                  <a16:creationId xmlns:a16="http://schemas.microsoft.com/office/drawing/2014/main" id="{E35C2901-E0DE-4B18-B514-C6D726AD7EC2}"/>
                </a:ext>
              </a:extLst>
            </p:cNvPr>
            <p:cNvSpPr/>
            <p:nvPr/>
          </p:nvSpPr>
          <p:spPr>
            <a:xfrm>
              <a:off x="1433584" y="2892655"/>
              <a:ext cx="1757680" cy="523239"/>
            </a:xfrm>
            <a:custGeom>
              <a:avLst/>
              <a:gdLst/>
              <a:ahLst/>
              <a:cxnLst/>
              <a:rect l="l" t="t" r="r" b="b"/>
              <a:pathLst>
                <a:path w="1757680" h="728980" extrusionOk="0">
                  <a:moveTo>
                    <a:pt x="0" y="728980"/>
                  </a:moveTo>
                  <a:cubicBezTo>
                    <a:pt x="291676" y="364701"/>
                    <a:pt x="583353" y="423"/>
                    <a:pt x="876300" y="0"/>
                  </a:cubicBezTo>
                  <a:cubicBezTo>
                    <a:pt x="1169247" y="-423"/>
                    <a:pt x="1463463" y="363008"/>
                    <a:pt x="1757680" y="726440"/>
                  </a:cubicBezTo>
                </a:path>
              </a:pathLst>
            </a:custGeom>
            <a:noFill/>
            <a:ln w="28575" cap="flat" cmpd="sng">
              <a:solidFill>
                <a:srgbClr val="76717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2" name="Google Shape;280;p8">
              <a:extLst>
                <a:ext uri="{FF2B5EF4-FFF2-40B4-BE49-F238E27FC236}">
                  <a16:creationId xmlns:a16="http://schemas.microsoft.com/office/drawing/2014/main" id="{95A0BB1C-ECC1-44D9-8EF7-F5D128F37390}"/>
                </a:ext>
              </a:extLst>
            </p:cNvPr>
            <p:cNvSpPr/>
            <p:nvPr/>
          </p:nvSpPr>
          <p:spPr>
            <a:xfrm rot="10800000">
              <a:off x="1433584" y="3394200"/>
              <a:ext cx="1757680" cy="523239"/>
            </a:xfrm>
            <a:custGeom>
              <a:avLst/>
              <a:gdLst/>
              <a:ahLst/>
              <a:cxnLst/>
              <a:rect l="l" t="t" r="r" b="b"/>
              <a:pathLst>
                <a:path w="1757680" h="728980" extrusionOk="0">
                  <a:moveTo>
                    <a:pt x="0" y="728980"/>
                  </a:moveTo>
                  <a:cubicBezTo>
                    <a:pt x="291676" y="364701"/>
                    <a:pt x="583353" y="423"/>
                    <a:pt x="876300" y="0"/>
                  </a:cubicBezTo>
                  <a:cubicBezTo>
                    <a:pt x="1169247" y="-423"/>
                    <a:pt x="1463463" y="363008"/>
                    <a:pt x="1757680" y="726440"/>
                  </a:cubicBezTo>
                </a:path>
              </a:pathLst>
            </a:custGeom>
            <a:noFill/>
            <a:ln w="28575" cap="flat" cmpd="sng">
              <a:solidFill>
                <a:srgbClr val="76717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cxnSp>
          <p:nvCxnSpPr>
            <p:cNvPr id="53" name="Google Shape;281;p8">
              <a:extLst>
                <a:ext uri="{FF2B5EF4-FFF2-40B4-BE49-F238E27FC236}">
                  <a16:creationId xmlns:a16="http://schemas.microsoft.com/office/drawing/2014/main" id="{827B0A32-9AC8-4286-AF75-591B028E9718}"/>
                </a:ext>
              </a:extLst>
            </p:cNvPr>
            <p:cNvCxnSpPr>
              <a:stCxn id="54" idx="3"/>
            </p:cNvCxnSpPr>
            <p:nvPr/>
          </p:nvCxnSpPr>
          <p:spPr>
            <a:xfrm>
              <a:off x="1425117" y="3403404"/>
              <a:ext cx="1767900" cy="0"/>
            </a:xfrm>
            <a:prstGeom prst="straightConnector1">
              <a:avLst/>
            </a:prstGeom>
            <a:noFill/>
            <a:ln w="2857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54" name="Google Shape;282;p8">
              <a:extLst>
                <a:ext uri="{FF2B5EF4-FFF2-40B4-BE49-F238E27FC236}">
                  <a16:creationId xmlns:a16="http://schemas.microsoft.com/office/drawing/2014/main" id="{7094C21D-E2DF-4648-B930-CCC5B95C7E2D}"/>
                </a:ext>
              </a:extLst>
            </p:cNvPr>
            <p:cNvSpPr/>
            <p:nvPr/>
          </p:nvSpPr>
          <p:spPr>
            <a:xfrm>
              <a:off x="1093224" y="3237458"/>
              <a:ext cx="331893" cy="331893"/>
            </a:xfrm>
            <a:prstGeom prst="roundRect">
              <a:avLst>
                <a:gd name="adj" fmla="val 16667"/>
              </a:avLst>
            </a:prstGeom>
            <a:noFill/>
            <a:ln w="28575" cap="flat" cmpd="sng">
              <a:solidFill>
                <a:srgbClr val="7030A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5" name="Google Shape;283;p8">
              <a:extLst>
                <a:ext uri="{FF2B5EF4-FFF2-40B4-BE49-F238E27FC236}">
                  <a16:creationId xmlns:a16="http://schemas.microsoft.com/office/drawing/2014/main" id="{FED57832-6C69-4549-9202-CFE94B5708A6}"/>
                </a:ext>
              </a:extLst>
            </p:cNvPr>
            <p:cNvSpPr txBox="1"/>
            <p:nvPr/>
          </p:nvSpPr>
          <p:spPr>
            <a:xfrm>
              <a:off x="1155289" y="3237458"/>
              <a:ext cx="196592" cy="276999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l="-15621" r="-15621" b="-2220"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 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284;p8">
              <a:extLst>
                <a:ext uri="{FF2B5EF4-FFF2-40B4-BE49-F238E27FC236}">
                  <a16:creationId xmlns:a16="http://schemas.microsoft.com/office/drawing/2014/main" id="{3974BF3B-D00D-451D-A82E-2382AA771FDB}"/>
                </a:ext>
              </a:extLst>
            </p:cNvPr>
            <p:cNvSpPr txBox="1"/>
            <p:nvPr/>
          </p:nvSpPr>
          <p:spPr>
            <a:xfrm>
              <a:off x="3265347" y="3237458"/>
              <a:ext cx="189475" cy="276999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l="-16127" r="-16127" b="-2220"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 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285;p8">
              <a:extLst>
                <a:ext uri="{FF2B5EF4-FFF2-40B4-BE49-F238E27FC236}">
                  <a16:creationId xmlns:a16="http://schemas.microsoft.com/office/drawing/2014/main" id="{545C329B-CFD2-433B-AC7C-0BD0780D4B19}"/>
                </a:ext>
              </a:extLst>
            </p:cNvPr>
            <p:cNvSpPr txBox="1"/>
            <p:nvPr/>
          </p:nvSpPr>
          <p:spPr>
            <a:xfrm>
              <a:off x="4542497" y="2823305"/>
              <a:ext cx="995680" cy="3231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-US" sz="1500" b="0" i="0" u="none" strike="noStrike" cap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rating</a:t>
              </a:r>
              <a:endParaRPr sz="15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8" name="Google Shape;286;p8">
              <a:extLst>
                <a:ext uri="{FF2B5EF4-FFF2-40B4-BE49-F238E27FC236}">
                  <a16:creationId xmlns:a16="http://schemas.microsoft.com/office/drawing/2014/main" id="{B56A5A8F-8CC3-44DE-BCA3-BA376367A4B0}"/>
                </a:ext>
              </a:extLst>
            </p:cNvPr>
            <p:cNvSpPr txBox="1"/>
            <p:nvPr/>
          </p:nvSpPr>
          <p:spPr>
            <a:xfrm>
              <a:off x="4542497" y="3192999"/>
              <a:ext cx="995680" cy="3231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-US" sz="1500" b="0" i="0" u="none" strike="noStrike" cap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sentiment</a:t>
              </a:r>
              <a:endParaRPr sz="15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9" name="Google Shape;287;p8">
              <a:extLst>
                <a:ext uri="{FF2B5EF4-FFF2-40B4-BE49-F238E27FC236}">
                  <a16:creationId xmlns:a16="http://schemas.microsoft.com/office/drawing/2014/main" id="{EC2F3818-C074-4188-9FA3-62ABA62066EE}"/>
                </a:ext>
              </a:extLst>
            </p:cNvPr>
            <p:cNvSpPr txBox="1"/>
            <p:nvPr/>
          </p:nvSpPr>
          <p:spPr>
            <a:xfrm>
              <a:off x="4542497" y="3569351"/>
              <a:ext cx="995680" cy="3231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-US" sz="1500" b="0" i="0" u="none" strike="noStrike" cap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emotion</a:t>
              </a:r>
              <a:endParaRPr sz="15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0" name="Google Shape;288;p8">
              <a:extLst>
                <a:ext uri="{FF2B5EF4-FFF2-40B4-BE49-F238E27FC236}">
                  <a16:creationId xmlns:a16="http://schemas.microsoft.com/office/drawing/2014/main" id="{A6AC0A5F-6D92-4753-AE7A-FA71B72CFEF5}"/>
                </a:ext>
              </a:extLst>
            </p:cNvPr>
            <p:cNvSpPr/>
            <p:nvPr/>
          </p:nvSpPr>
          <p:spPr>
            <a:xfrm>
              <a:off x="721206" y="2508725"/>
              <a:ext cx="4750948" cy="184055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1" name="Google Shape;289;p8">
              <a:extLst>
                <a:ext uri="{FF2B5EF4-FFF2-40B4-BE49-F238E27FC236}">
                  <a16:creationId xmlns:a16="http://schemas.microsoft.com/office/drawing/2014/main" id="{A7CFD464-058F-4625-AE7E-546F2833F7B1}"/>
                </a:ext>
              </a:extLst>
            </p:cNvPr>
            <p:cNvSpPr/>
            <p:nvPr/>
          </p:nvSpPr>
          <p:spPr>
            <a:xfrm>
              <a:off x="3191264" y="3237458"/>
              <a:ext cx="331893" cy="331893"/>
            </a:xfrm>
            <a:prstGeom prst="roundRect">
              <a:avLst>
                <a:gd name="adj" fmla="val 16667"/>
              </a:avLst>
            </a:prstGeom>
            <a:noFill/>
            <a:ln w="28575" cap="flat" cmpd="sng">
              <a:solidFill>
                <a:srgbClr val="2E75B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2" name="Google Shape;290;p8">
              <a:extLst>
                <a:ext uri="{FF2B5EF4-FFF2-40B4-BE49-F238E27FC236}">
                  <a16:creationId xmlns:a16="http://schemas.microsoft.com/office/drawing/2014/main" id="{A3886F6C-BA6B-4C81-8D5D-D2093EC790FD}"/>
                </a:ext>
              </a:extLst>
            </p:cNvPr>
            <p:cNvSpPr/>
            <p:nvPr/>
          </p:nvSpPr>
          <p:spPr>
            <a:xfrm>
              <a:off x="2149186" y="2747201"/>
              <a:ext cx="323165" cy="323165"/>
            </a:xfrm>
            <a:prstGeom prst="ellipse">
              <a:avLst/>
            </a:prstGeom>
            <a:solidFill>
              <a:schemeClr val="lt1"/>
            </a:solidFill>
            <a:ln w="28575" cap="flat" cmpd="sng">
              <a:solidFill>
                <a:srgbClr val="76717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3" name="Google Shape;291;p8">
              <a:extLst>
                <a:ext uri="{FF2B5EF4-FFF2-40B4-BE49-F238E27FC236}">
                  <a16:creationId xmlns:a16="http://schemas.microsoft.com/office/drawing/2014/main" id="{60654AA7-2A51-4AA7-BBEC-2F1027F370D4}"/>
                </a:ext>
              </a:extLst>
            </p:cNvPr>
            <p:cNvSpPr txBox="1"/>
            <p:nvPr/>
          </p:nvSpPr>
          <p:spPr>
            <a:xfrm>
              <a:off x="2262651" y="2794070"/>
              <a:ext cx="110039" cy="2308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-US" sz="1500" b="0" i="0" u="none" strike="noStrike" cap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3</a:t>
              </a:r>
              <a:endParaRPr sz="15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5" name="Google Shape;292;p8">
              <a:extLst>
                <a:ext uri="{FF2B5EF4-FFF2-40B4-BE49-F238E27FC236}">
                  <a16:creationId xmlns:a16="http://schemas.microsoft.com/office/drawing/2014/main" id="{F1B11B6B-73CD-4DFC-B8DE-200327AC1520}"/>
                </a:ext>
              </a:extLst>
            </p:cNvPr>
            <p:cNvSpPr/>
            <p:nvPr/>
          </p:nvSpPr>
          <p:spPr>
            <a:xfrm>
              <a:off x="2098725" y="3163402"/>
              <a:ext cx="412705" cy="355781"/>
            </a:xfrm>
            <a:prstGeom prst="triangle">
              <a:avLst>
                <a:gd name="adj" fmla="val 50000"/>
              </a:avLst>
            </a:prstGeom>
            <a:solidFill>
              <a:schemeClr val="lt1"/>
            </a:solidFill>
            <a:ln w="28575" cap="flat" cmpd="sng">
              <a:solidFill>
                <a:srgbClr val="76717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6" name="Google Shape;293;p8">
              <a:extLst>
                <a:ext uri="{FF2B5EF4-FFF2-40B4-BE49-F238E27FC236}">
                  <a16:creationId xmlns:a16="http://schemas.microsoft.com/office/drawing/2014/main" id="{7941B7CE-EF30-4AD2-BA3D-E703BD19A819}"/>
                </a:ext>
              </a:extLst>
            </p:cNvPr>
            <p:cNvSpPr/>
            <p:nvPr/>
          </p:nvSpPr>
          <p:spPr>
            <a:xfrm>
              <a:off x="2141396" y="3755659"/>
              <a:ext cx="343844" cy="346015"/>
            </a:xfrm>
            <a:prstGeom prst="rect">
              <a:avLst/>
            </a:prstGeom>
            <a:solidFill>
              <a:schemeClr val="lt1"/>
            </a:solidFill>
            <a:ln w="2857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7" name="Google Shape;294;p8">
              <a:extLst>
                <a:ext uri="{FF2B5EF4-FFF2-40B4-BE49-F238E27FC236}">
                  <a16:creationId xmlns:a16="http://schemas.microsoft.com/office/drawing/2014/main" id="{9A8B8AF3-73FD-4803-8221-D090579FD520}"/>
                </a:ext>
              </a:extLst>
            </p:cNvPr>
            <p:cNvSpPr txBox="1"/>
            <p:nvPr/>
          </p:nvSpPr>
          <p:spPr>
            <a:xfrm>
              <a:off x="2208670" y="3285115"/>
              <a:ext cx="205823" cy="2308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-US" sz="1500" b="0" i="0" u="none" strike="noStrike" cap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12</a:t>
              </a:r>
              <a:endParaRPr sz="15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8" name="Google Shape;295;p8">
              <a:extLst>
                <a:ext uri="{FF2B5EF4-FFF2-40B4-BE49-F238E27FC236}">
                  <a16:creationId xmlns:a16="http://schemas.microsoft.com/office/drawing/2014/main" id="{0E0924A9-954F-4A67-B04F-5454B00C610A}"/>
                </a:ext>
              </a:extLst>
            </p:cNvPr>
            <p:cNvSpPr txBox="1"/>
            <p:nvPr/>
          </p:nvSpPr>
          <p:spPr>
            <a:xfrm>
              <a:off x="2221362" y="3818502"/>
              <a:ext cx="205823" cy="2308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-US" sz="1500" b="0" i="0" u="none" strike="noStrike" cap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17</a:t>
              </a:r>
              <a:endParaRPr sz="15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9" name="Google Shape;296;p8">
              <a:extLst>
                <a:ext uri="{FF2B5EF4-FFF2-40B4-BE49-F238E27FC236}">
                  <a16:creationId xmlns:a16="http://schemas.microsoft.com/office/drawing/2014/main" id="{F284C404-CB75-4514-B2AE-FC395E9F914D}"/>
                </a:ext>
              </a:extLst>
            </p:cNvPr>
            <p:cNvSpPr/>
            <p:nvPr/>
          </p:nvSpPr>
          <p:spPr>
            <a:xfrm>
              <a:off x="4253874" y="2910282"/>
              <a:ext cx="192475" cy="192475"/>
            </a:xfrm>
            <a:prstGeom prst="ellipse">
              <a:avLst/>
            </a:prstGeom>
            <a:solidFill>
              <a:schemeClr val="lt1"/>
            </a:solidFill>
            <a:ln w="28575" cap="flat" cmpd="sng">
              <a:solidFill>
                <a:srgbClr val="76717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0" name="Google Shape;297;p8">
              <a:extLst>
                <a:ext uri="{FF2B5EF4-FFF2-40B4-BE49-F238E27FC236}">
                  <a16:creationId xmlns:a16="http://schemas.microsoft.com/office/drawing/2014/main" id="{B615C443-D043-452F-871D-018F15C24DF6}"/>
                </a:ext>
              </a:extLst>
            </p:cNvPr>
            <p:cNvSpPr/>
            <p:nvPr/>
          </p:nvSpPr>
          <p:spPr>
            <a:xfrm>
              <a:off x="4242142" y="3264474"/>
              <a:ext cx="215937" cy="186153"/>
            </a:xfrm>
            <a:prstGeom prst="triangle">
              <a:avLst>
                <a:gd name="adj" fmla="val 50000"/>
              </a:avLst>
            </a:prstGeom>
            <a:solidFill>
              <a:schemeClr val="lt1"/>
            </a:solidFill>
            <a:ln w="28575" cap="flat" cmpd="sng">
              <a:solidFill>
                <a:srgbClr val="76717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1" name="Google Shape;298;p8">
              <a:extLst>
                <a:ext uri="{FF2B5EF4-FFF2-40B4-BE49-F238E27FC236}">
                  <a16:creationId xmlns:a16="http://schemas.microsoft.com/office/drawing/2014/main" id="{44DB4670-094B-4B34-B5B2-4FDEF4E500A4}"/>
                </a:ext>
              </a:extLst>
            </p:cNvPr>
            <p:cNvSpPr/>
            <p:nvPr/>
          </p:nvSpPr>
          <p:spPr>
            <a:xfrm>
              <a:off x="4253047" y="3652411"/>
              <a:ext cx="193302" cy="194522"/>
            </a:xfrm>
            <a:prstGeom prst="rect">
              <a:avLst/>
            </a:prstGeom>
            <a:solidFill>
              <a:schemeClr val="lt1"/>
            </a:solidFill>
            <a:ln w="2857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4" name="Google Shape;300;p8">
              <a:extLst>
                <a:ext uri="{FF2B5EF4-FFF2-40B4-BE49-F238E27FC236}">
                  <a16:creationId xmlns:a16="http://schemas.microsoft.com/office/drawing/2014/main" id="{E4FBCAB7-0AD5-4FC5-B163-EDCDD262FFC4}"/>
                </a:ext>
              </a:extLst>
            </p:cNvPr>
            <p:cNvSpPr txBox="1"/>
            <p:nvPr/>
          </p:nvSpPr>
          <p:spPr>
            <a:xfrm>
              <a:off x="3389062" y="3373487"/>
              <a:ext cx="83934" cy="153888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l="-42855" r="-49997" b="-35998"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latin typeface="Arial"/>
                  <a:ea typeface="Arial"/>
                  <a:cs typeface="Arial"/>
                  <a:sym typeface="Arial"/>
                </a:rPr>
                <a:t> </a:t>
              </a:r>
              <a:endParaRPr/>
            </a:p>
          </p:txBody>
        </p:sp>
        <p:sp>
          <p:nvSpPr>
            <p:cNvPr id="75" name="Google Shape;301;p8">
              <a:extLst>
                <a:ext uri="{FF2B5EF4-FFF2-40B4-BE49-F238E27FC236}">
                  <a16:creationId xmlns:a16="http://schemas.microsoft.com/office/drawing/2014/main" id="{AC3FF40A-D928-4948-80FB-0CED2768702B}"/>
                </a:ext>
              </a:extLst>
            </p:cNvPr>
            <p:cNvSpPr txBox="1"/>
            <p:nvPr/>
          </p:nvSpPr>
          <p:spPr>
            <a:xfrm>
              <a:off x="1301776" y="3373487"/>
              <a:ext cx="79381" cy="153888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 l="-38459" r="-30765" b="-11999"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latin typeface="Arial"/>
                  <a:ea typeface="Arial"/>
                  <a:cs typeface="Arial"/>
                  <a:sym typeface="Arial"/>
                </a:rPr>
                <a:t> </a:t>
              </a:r>
              <a:endParaRPr/>
            </a:p>
          </p:txBody>
        </p:sp>
      </p:grpSp>
      <p:sp>
        <p:nvSpPr>
          <p:cNvPr id="76" name="Google Shape;307;gf714e84362_0_24">
            <a:extLst>
              <a:ext uri="{FF2B5EF4-FFF2-40B4-BE49-F238E27FC236}">
                <a16:creationId xmlns:a16="http://schemas.microsoft.com/office/drawing/2014/main" id="{AA6350F3-AAF8-49EF-AB4D-B65411C6AEA8}"/>
              </a:ext>
            </a:extLst>
          </p:cNvPr>
          <p:cNvSpPr/>
          <p:nvPr/>
        </p:nvSpPr>
        <p:spPr>
          <a:xfrm>
            <a:off x="6653825" y="1339415"/>
            <a:ext cx="5135222" cy="44997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77" name="Google Shape;310;gf714e84362_0_24">
            <a:extLst>
              <a:ext uri="{FF2B5EF4-FFF2-40B4-BE49-F238E27FC236}">
                <a16:creationId xmlns:a16="http://schemas.microsoft.com/office/drawing/2014/main" id="{9A35C360-B020-4FDB-9965-5333E76E8D09}"/>
              </a:ext>
            </a:extLst>
          </p:cNvPr>
          <p:cNvCxnSpPr>
            <a:stCxn id="78" idx="3"/>
          </p:cNvCxnSpPr>
          <p:nvPr/>
        </p:nvCxnSpPr>
        <p:spPr>
          <a:xfrm>
            <a:off x="7370208" y="2030033"/>
            <a:ext cx="1767900" cy="0"/>
          </a:xfrm>
          <a:prstGeom prst="straightConnector1">
            <a:avLst/>
          </a:prstGeom>
          <a:noFill/>
          <a:ln w="2857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8" name="Google Shape;311;gf714e84362_0_24">
            <a:extLst>
              <a:ext uri="{FF2B5EF4-FFF2-40B4-BE49-F238E27FC236}">
                <a16:creationId xmlns:a16="http://schemas.microsoft.com/office/drawing/2014/main" id="{01E6FEA4-4D89-481D-8ECF-44282D1737C4}"/>
              </a:ext>
            </a:extLst>
          </p:cNvPr>
          <p:cNvSpPr/>
          <p:nvPr/>
        </p:nvSpPr>
        <p:spPr>
          <a:xfrm>
            <a:off x="7038408" y="1864133"/>
            <a:ext cx="331800" cy="3318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7030A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9" name="Google Shape;312;gf714e84362_0_24">
            <a:extLst>
              <a:ext uri="{FF2B5EF4-FFF2-40B4-BE49-F238E27FC236}">
                <a16:creationId xmlns:a16="http://schemas.microsoft.com/office/drawing/2014/main" id="{E6FB6B9C-2AD7-4AB6-BA2A-BBF43B403D5F}"/>
              </a:ext>
            </a:extLst>
          </p:cNvPr>
          <p:cNvSpPr txBox="1"/>
          <p:nvPr/>
        </p:nvSpPr>
        <p:spPr>
          <a:xfrm>
            <a:off x="7085399" y="1864133"/>
            <a:ext cx="196500" cy="2769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l="-15616" r="-15627" b="-2218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313;gf714e84362_0_24">
            <a:extLst>
              <a:ext uri="{FF2B5EF4-FFF2-40B4-BE49-F238E27FC236}">
                <a16:creationId xmlns:a16="http://schemas.microsoft.com/office/drawing/2014/main" id="{AE83CF24-3078-4CFF-A7AC-7F1EF9F58E4F}"/>
              </a:ext>
            </a:extLst>
          </p:cNvPr>
          <p:cNvSpPr txBox="1"/>
          <p:nvPr/>
        </p:nvSpPr>
        <p:spPr>
          <a:xfrm>
            <a:off x="9193469" y="1864133"/>
            <a:ext cx="189600" cy="2769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l="-16127" r="-16127" b="-2218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314;gf714e84362_0_24">
            <a:extLst>
              <a:ext uri="{FF2B5EF4-FFF2-40B4-BE49-F238E27FC236}">
                <a16:creationId xmlns:a16="http://schemas.microsoft.com/office/drawing/2014/main" id="{63CE02F0-B4E8-448D-BC22-9EECCABC42FE}"/>
              </a:ext>
            </a:extLst>
          </p:cNvPr>
          <p:cNvSpPr txBox="1"/>
          <p:nvPr/>
        </p:nvSpPr>
        <p:spPr>
          <a:xfrm>
            <a:off x="10810977" y="1449887"/>
            <a:ext cx="9957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rating</a:t>
            </a:r>
            <a:endParaRPr sz="15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3" name="Google Shape;315;gf714e84362_0_24">
            <a:extLst>
              <a:ext uri="{FF2B5EF4-FFF2-40B4-BE49-F238E27FC236}">
                <a16:creationId xmlns:a16="http://schemas.microsoft.com/office/drawing/2014/main" id="{CED607AB-7688-4149-816F-2652F9396405}"/>
              </a:ext>
            </a:extLst>
          </p:cNvPr>
          <p:cNvSpPr txBox="1"/>
          <p:nvPr/>
        </p:nvSpPr>
        <p:spPr>
          <a:xfrm>
            <a:off x="10810977" y="1819581"/>
            <a:ext cx="9957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sentiment</a:t>
            </a:r>
            <a:endParaRPr sz="15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4" name="Google Shape;316;gf714e84362_0_24">
            <a:extLst>
              <a:ext uri="{FF2B5EF4-FFF2-40B4-BE49-F238E27FC236}">
                <a16:creationId xmlns:a16="http://schemas.microsoft.com/office/drawing/2014/main" id="{29193DF1-5CC9-4F6F-AB18-EBA2E583458D}"/>
              </a:ext>
            </a:extLst>
          </p:cNvPr>
          <p:cNvSpPr txBox="1"/>
          <p:nvPr/>
        </p:nvSpPr>
        <p:spPr>
          <a:xfrm>
            <a:off x="10810977" y="2195933"/>
            <a:ext cx="9957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emotion</a:t>
            </a:r>
            <a:endParaRPr sz="15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5" name="Google Shape;317;gf714e84362_0_24">
            <a:extLst>
              <a:ext uri="{FF2B5EF4-FFF2-40B4-BE49-F238E27FC236}">
                <a16:creationId xmlns:a16="http://schemas.microsoft.com/office/drawing/2014/main" id="{AAC12AD9-4E7C-4FD0-80BE-B12EA4FBA4DE}"/>
              </a:ext>
            </a:extLst>
          </p:cNvPr>
          <p:cNvSpPr/>
          <p:nvPr/>
        </p:nvSpPr>
        <p:spPr>
          <a:xfrm>
            <a:off x="9136448" y="1864133"/>
            <a:ext cx="331800" cy="3318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2E75B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6" name="Google Shape;318;gf714e84362_0_24">
            <a:extLst>
              <a:ext uri="{FF2B5EF4-FFF2-40B4-BE49-F238E27FC236}">
                <a16:creationId xmlns:a16="http://schemas.microsoft.com/office/drawing/2014/main" id="{3D10F764-D203-4923-835F-BA01AE8AA590}"/>
              </a:ext>
            </a:extLst>
          </p:cNvPr>
          <p:cNvSpPr/>
          <p:nvPr/>
        </p:nvSpPr>
        <p:spPr>
          <a:xfrm>
            <a:off x="8094370" y="1841026"/>
            <a:ext cx="323100" cy="323100"/>
          </a:xfrm>
          <a:prstGeom prst="ellipse">
            <a:avLst/>
          </a:prstGeom>
          <a:solidFill>
            <a:schemeClr val="lt1"/>
          </a:solidFill>
          <a:ln w="28575" cap="flat" cmpd="sng">
            <a:solidFill>
              <a:srgbClr val="76717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7" name="Google Shape;319;gf714e84362_0_24">
            <a:extLst>
              <a:ext uri="{FF2B5EF4-FFF2-40B4-BE49-F238E27FC236}">
                <a16:creationId xmlns:a16="http://schemas.microsoft.com/office/drawing/2014/main" id="{DD6340DF-6B6B-4445-B7D6-5048B17D9D40}"/>
              </a:ext>
            </a:extLst>
          </p:cNvPr>
          <p:cNvSpPr txBox="1"/>
          <p:nvPr/>
        </p:nvSpPr>
        <p:spPr>
          <a:xfrm>
            <a:off x="8217995" y="1887895"/>
            <a:ext cx="110100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endParaRPr sz="15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8" name="Google Shape;320;gf714e84362_0_24">
            <a:extLst>
              <a:ext uri="{FF2B5EF4-FFF2-40B4-BE49-F238E27FC236}">
                <a16:creationId xmlns:a16="http://schemas.microsoft.com/office/drawing/2014/main" id="{272E01B2-7C69-4803-A9A2-20729F029109}"/>
              </a:ext>
            </a:extLst>
          </p:cNvPr>
          <p:cNvSpPr/>
          <p:nvPr/>
        </p:nvSpPr>
        <p:spPr>
          <a:xfrm>
            <a:off x="10522354" y="1536864"/>
            <a:ext cx="192600" cy="192600"/>
          </a:xfrm>
          <a:prstGeom prst="ellipse">
            <a:avLst/>
          </a:prstGeom>
          <a:solidFill>
            <a:schemeClr val="lt1"/>
          </a:solidFill>
          <a:ln w="28575" cap="flat" cmpd="sng">
            <a:solidFill>
              <a:srgbClr val="76717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9" name="Google Shape;321;gf714e84362_0_24">
            <a:extLst>
              <a:ext uri="{FF2B5EF4-FFF2-40B4-BE49-F238E27FC236}">
                <a16:creationId xmlns:a16="http://schemas.microsoft.com/office/drawing/2014/main" id="{F76D822F-0428-4482-B16E-2227B26DE17E}"/>
              </a:ext>
            </a:extLst>
          </p:cNvPr>
          <p:cNvSpPr/>
          <p:nvPr/>
        </p:nvSpPr>
        <p:spPr>
          <a:xfrm>
            <a:off x="10510622" y="1891056"/>
            <a:ext cx="216000" cy="1863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 w="28575" cap="flat" cmpd="sng">
            <a:solidFill>
              <a:srgbClr val="76717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0" name="Google Shape;322;gf714e84362_0_24">
            <a:extLst>
              <a:ext uri="{FF2B5EF4-FFF2-40B4-BE49-F238E27FC236}">
                <a16:creationId xmlns:a16="http://schemas.microsoft.com/office/drawing/2014/main" id="{08A2482A-A70A-4EA4-B132-94FEF2A0CBF1}"/>
              </a:ext>
            </a:extLst>
          </p:cNvPr>
          <p:cNvSpPr/>
          <p:nvPr/>
        </p:nvSpPr>
        <p:spPr>
          <a:xfrm>
            <a:off x="10521527" y="2278993"/>
            <a:ext cx="193200" cy="1944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91" name="Google Shape;354;gf714e84362_0_24">
            <a:extLst>
              <a:ext uri="{FF2B5EF4-FFF2-40B4-BE49-F238E27FC236}">
                <a16:creationId xmlns:a16="http://schemas.microsoft.com/office/drawing/2014/main" id="{98B94E18-1FA6-49D8-B408-08ACDFF26F05}"/>
              </a:ext>
            </a:extLst>
          </p:cNvPr>
          <p:cNvGraphicFramePr/>
          <p:nvPr>
            <p:extLst/>
          </p:nvPr>
        </p:nvGraphicFramePr>
        <p:xfrm>
          <a:off x="6840213" y="3647565"/>
          <a:ext cx="1531400" cy="158484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0</a:t>
                      </a: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rgbClr val="CACA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92" name="Google Shape;355;gf714e84362_0_24">
            <a:extLst>
              <a:ext uri="{FF2B5EF4-FFF2-40B4-BE49-F238E27FC236}">
                <a16:creationId xmlns:a16="http://schemas.microsoft.com/office/drawing/2014/main" id="{54BCD548-AE65-468E-BAF4-C0516B1FB699}"/>
              </a:ext>
            </a:extLst>
          </p:cNvPr>
          <p:cNvGraphicFramePr/>
          <p:nvPr>
            <p:extLst/>
          </p:nvPr>
        </p:nvGraphicFramePr>
        <p:xfrm>
          <a:off x="8495238" y="3647565"/>
          <a:ext cx="1531400" cy="158484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30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0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1</a:t>
                      </a: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rgbClr val="CACA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0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0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93" name="Google Shape;356;gf714e84362_0_24">
            <a:extLst>
              <a:ext uri="{FF2B5EF4-FFF2-40B4-BE49-F238E27FC236}">
                <a16:creationId xmlns:a16="http://schemas.microsoft.com/office/drawing/2014/main" id="{A96CF4EB-1E07-421F-A505-A699BCF86A35}"/>
              </a:ext>
            </a:extLst>
          </p:cNvPr>
          <p:cNvGraphicFramePr/>
          <p:nvPr>
            <p:extLst/>
          </p:nvPr>
        </p:nvGraphicFramePr>
        <p:xfrm>
          <a:off x="10150251" y="3647565"/>
          <a:ext cx="1531400" cy="158484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30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0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0</a:t>
                      </a: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rgbClr val="CACA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0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0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94" name="Google Shape;357;gf714e84362_0_24">
            <a:extLst>
              <a:ext uri="{FF2B5EF4-FFF2-40B4-BE49-F238E27FC236}">
                <a16:creationId xmlns:a16="http://schemas.microsoft.com/office/drawing/2014/main" id="{63F51D24-067E-408C-90EB-816F8D51E772}"/>
              </a:ext>
            </a:extLst>
          </p:cNvPr>
          <p:cNvSpPr txBox="1"/>
          <p:nvPr/>
        </p:nvSpPr>
        <p:spPr>
          <a:xfrm>
            <a:off x="6840200" y="5242917"/>
            <a:ext cx="1531399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rating 2</a:t>
            </a:r>
            <a:endParaRPr sz="1500" b="1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5" name="Google Shape;358;gf714e84362_0_24">
            <a:extLst>
              <a:ext uri="{FF2B5EF4-FFF2-40B4-BE49-F238E27FC236}">
                <a16:creationId xmlns:a16="http://schemas.microsoft.com/office/drawing/2014/main" id="{ACFFFA03-431F-487C-8A3D-AD36CE705692}"/>
              </a:ext>
            </a:extLst>
          </p:cNvPr>
          <p:cNvSpPr txBox="1"/>
          <p:nvPr/>
        </p:nvSpPr>
        <p:spPr>
          <a:xfrm>
            <a:off x="8495225" y="5242917"/>
            <a:ext cx="1531399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rating 3</a:t>
            </a:r>
            <a:endParaRPr sz="1500" b="1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6" name="Google Shape;359;gf714e84362_0_24">
            <a:extLst>
              <a:ext uri="{FF2B5EF4-FFF2-40B4-BE49-F238E27FC236}">
                <a16:creationId xmlns:a16="http://schemas.microsoft.com/office/drawing/2014/main" id="{AD88F4A2-0532-4B2F-BB3F-D5035636392E}"/>
              </a:ext>
            </a:extLst>
          </p:cNvPr>
          <p:cNvSpPr txBox="1"/>
          <p:nvPr/>
        </p:nvSpPr>
        <p:spPr>
          <a:xfrm>
            <a:off x="10150250" y="5229092"/>
            <a:ext cx="1531399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rating 4</a:t>
            </a:r>
            <a:endParaRPr sz="1500" b="1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7" name="Google Shape;366;gf714e84362_0_24">
            <a:extLst>
              <a:ext uri="{FF2B5EF4-FFF2-40B4-BE49-F238E27FC236}">
                <a16:creationId xmlns:a16="http://schemas.microsoft.com/office/drawing/2014/main" id="{E7F6E234-16AC-4108-9CAE-414BA2F0C697}"/>
              </a:ext>
            </a:extLst>
          </p:cNvPr>
          <p:cNvSpPr txBox="1"/>
          <p:nvPr/>
        </p:nvSpPr>
        <p:spPr>
          <a:xfrm>
            <a:off x="6840200" y="3390767"/>
            <a:ext cx="1531394" cy="292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item</a:t>
            </a:r>
            <a:endParaRPr sz="13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8" name="Google Shape;367;gf714e84362_0_24">
            <a:extLst>
              <a:ext uri="{FF2B5EF4-FFF2-40B4-BE49-F238E27FC236}">
                <a16:creationId xmlns:a16="http://schemas.microsoft.com/office/drawing/2014/main" id="{6ED602D2-A763-406E-95BF-EED9ACDE37DF}"/>
              </a:ext>
            </a:extLst>
          </p:cNvPr>
          <p:cNvSpPr txBox="1"/>
          <p:nvPr/>
        </p:nvSpPr>
        <p:spPr>
          <a:xfrm rot="-5400000">
            <a:off x="5944055" y="4290551"/>
            <a:ext cx="1584694" cy="292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user</a:t>
            </a:r>
            <a:endParaRPr sz="13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99" name="Google Shape;370;gf714e84362_0_24">
            <a:extLst>
              <a:ext uri="{FF2B5EF4-FFF2-40B4-BE49-F238E27FC236}">
                <a16:creationId xmlns:a16="http://schemas.microsoft.com/office/drawing/2014/main" id="{39717B7A-02EC-4362-ADE9-1CFA0B7977F4}"/>
              </a:ext>
            </a:extLst>
          </p:cNvPr>
          <p:cNvGrpSpPr/>
          <p:nvPr/>
        </p:nvGrpSpPr>
        <p:grpSpPr>
          <a:xfrm>
            <a:off x="7165423" y="1952127"/>
            <a:ext cx="2292081" cy="246221"/>
            <a:chOff x="1060518" y="1952127"/>
            <a:chExt cx="2292081" cy="246221"/>
          </a:xfrm>
        </p:grpSpPr>
        <p:sp>
          <p:nvSpPr>
            <p:cNvPr id="100" name="Google Shape;371;gf714e84362_0_24">
              <a:extLst>
                <a:ext uri="{FF2B5EF4-FFF2-40B4-BE49-F238E27FC236}">
                  <a16:creationId xmlns:a16="http://schemas.microsoft.com/office/drawing/2014/main" id="{2D0A90CF-0807-494A-93DC-0CA8F23D3C17}"/>
                </a:ext>
              </a:extLst>
            </p:cNvPr>
            <p:cNvSpPr txBox="1"/>
            <p:nvPr/>
          </p:nvSpPr>
          <p:spPr>
            <a:xfrm>
              <a:off x="1060518" y="1952127"/>
              <a:ext cx="205208" cy="2462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b="0" i="0" u="none" strike="noStrike" cap="non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2</a:t>
              </a:r>
              <a:endParaRPr sz="10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01" name="Google Shape;372;gf714e84362_0_24">
              <a:extLst>
                <a:ext uri="{FF2B5EF4-FFF2-40B4-BE49-F238E27FC236}">
                  <a16:creationId xmlns:a16="http://schemas.microsoft.com/office/drawing/2014/main" id="{B75F3F85-3DB1-4FA7-92BA-1569BBAB343A}"/>
                </a:ext>
              </a:extLst>
            </p:cNvPr>
            <p:cNvSpPr txBox="1"/>
            <p:nvPr/>
          </p:nvSpPr>
          <p:spPr>
            <a:xfrm>
              <a:off x="3147391" y="1952127"/>
              <a:ext cx="205208" cy="2462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b="0" i="0" u="none" strike="noStrike" cap="non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3</a:t>
              </a:r>
              <a:endParaRPr sz="10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102" name="Google Shape;323;gf714e84362_0_24">
            <a:extLst>
              <a:ext uri="{FF2B5EF4-FFF2-40B4-BE49-F238E27FC236}">
                <a16:creationId xmlns:a16="http://schemas.microsoft.com/office/drawing/2014/main" id="{6247F402-39C6-44A0-9083-C28EFB6F9F52}"/>
              </a:ext>
            </a:extLst>
          </p:cNvPr>
          <p:cNvSpPr txBox="1"/>
          <p:nvPr/>
        </p:nvSpPr>
        <p:spPr>
          <a:xfrm>
            <a:off x="6553686" y="5975881"/>
            <a:ext cx="5335500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Figure </a:t>
            </a:r>
            <a:r>
              <a:rPr lang="en-US" altLang="ko-KR" sz="18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</a:t>
            </a:r>
            <a:r>
              <a:rPr lang="en-US" altLang="ko-KR" sz="18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Graphs and adjacent matrices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altLang="ko-KR" sz="18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for user 2 and movie 3 about rating edge</a:t>
            </a:r>
            <a:endParaRPr sz="18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9327574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ECDAA7D-44A7-496C-9C15-6CD17CC02C21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Future work – Framework</a:t>
            </a:r>
            <a:endParaRPr lang="en-US" altLang="ko-KR" sz="3600" b="1" dirty="0">
              <a:solidFill>
                <a:schemeClr val="bg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C6BD30DB-BA32-402E-8331-1E1A2D7DDDE0}"/>
              </a:ext>
            </a:extLst>
          </p:cNvPr>
          <p:cNvSpPr/>
          <p:nvPr/>
        </p:nvSpPr>
        <p:spPr>
          <a:xfrm>
            <a:off x="722733" y="3355536"/>
            <a:ext cx="802535" cy="71839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ea typeface="나눔스퀘어 ExtraBold" panose="020B0600000101010101" pitchFamily="50" charset="-127"/>
              </a:rPr>
              <a:t>Web </a:t>
            </a:r>
          </a:p>
          <a:p>
            <a:pPr algn="ctr"/>
            <a:r>
              <a:rPr lang="en-US" altLang="ko-KR" sz="1200" b="1">
                <a:solidFill>
                  <a:schemeClr val="tx1"/>
                </a:solidFill>
                <a:ea typeface="나눔스퀘어 ExtraBold" panose="020B0600000101010101" pitchFamily="50" charset="-127"/>
              </a:rPr>
              <a:t>Crawling</a:t>
            </a:r>
            <a:endParaRPr lang="ko-KR" altLang="en-US" sz="1200" b="1" dirty="0">
              <a:solidFill>
                <a:schemeClr val="tx1"/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A5E5D7F0-645B-4EF2-ABF2-86B7AD6014D6}"/>
              </a:ext>
            </a:extLst>
          </p:cNvPr>
          <p:cNvSpPr/>
          <p:nvPr/>
        </p:nvSpPr>
        <p:spPr>
          <a:xfrm>
            <a:off x="322432" y="1780445"/>
            <a:ext cx="11547135" cy="386445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순서도: 자기 디스크 9">
            <a:extLst>
              <a:ext uri="{FF2B5EF4-FFF2-40B4-BE49-F238E27FC236}">
                <a16:creationId xmlns:a16="http://schemas.microsoft.com/office/drawing/2014/main" id="{0E538EB2-DCC8-4019-AEBB-245F532C20E1}"/>
              </a:ext>
            </a:extLst>
          </p:cNvPr>
          <p:cNvSpPr/>
          <p:nvPr/>
        </p:nvSpPr>
        <p:spPr>
          <a:xfrm>
            <a:off x="1939027" y="3317200"/>
            <a:ext cx="986618" cy="794486"/>
          </a:xfrm>
          <a:prstGeom prst="flowChartMagneticDisk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Movie </a:t>
            </a:r>
          </a:p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Database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1A738117-36E9-4196-B759-1F1A4555E74C}"/>
              </a:ext>
            </a:extLst>
          </p:cNvPr>
          <p:cNvSpPr/>
          <p:nvPr/>
        </p:nvSpPr>
        <p:spPr>
          <a:xfrm>
            <a:off x="4583536" y="4087699"/>
            <a:ext cx="1528269" cy="5426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ea typeface="나눔스퀘어 ExtraBold" panose="020B0600000101010101" pitchFamily="50" charset="-127"/>
              </a:rPr>
              <a:t>Rating</a:t>
            </a:r>
          </a:p>
          <a:p>
            <a:pPr algn="ctr"/>
            <a:r>
              <a:rPr lang="en-US" altLang="ko-KR" sz="900" b="1">
                <a:solidFill>
                  <a:schemeClr val="tx1"/>
                </a:solidFill>
                <a:ea typeface="나눔스퀘어 ExtraBold" panose="020B0600000101010101" pitchFamily="50" charset="-127"/>
              </a:rPr>
              <a:t>(normalization)</a:t>
            </a:r>
            <a:endParaRPr lang="ko-KR" altLang="en-US" sz="1200" b="1" dirty="0">
              <a:solidFill>
                <a:schemeClr val="tx1"/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3A093BC6-5E05-47FE-8D34-E51273BDF2AE}"/>
              </a:ext>
            </a:extLst>
          </p:cNvPr>
          <p:cNvSpPr/>
          <p:nvPr/>
        </p:nvSpPr>
        <p:spPr>
          <a:xfrm>
            <a:off x="3353937" y="4087699"/>
            <a:ext cx="907851" cy="54260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ea typeface="나눔스퀘어 ExtraBold" panose="020B0600000101010101" pitchFamily="50" charset="-127"/>
              </a:rPr>
              <a:t>Rating</a:t>
            </a:r>
            <a:endParaRPr lang="ko-KR" altLang="en-US" sz="1200" b="1" dirty="0">
              <a:solidFill>
                <a:schemeClr val="tx1"/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D35A08-4DF4-4E52-BE47-BCFA4461D1B6}"/>
              </a:ext>
            </a:extLst>
          </p:cNvPr>
          <p:cNvSpPr txBox="1"/>
          <p:nvPr/>
        </p:nvSpPr>
        <p:spPr>
          <a:xfrm>
            <a:off x="3735015" y="5706509"/>
            <a:ext cx="4723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Figure 1. Overview </a:t>
            </a:r>
            <a:r>
              <a:rPr lang="en-US" altLang="ko-KR"/>
              <a:t>of G-CXE Framework</a:t>
            </a:r>
            <a:endParaRPr lang="ko-KR" altLang="en-US" dirty="0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DBD696BC-0394-4AFF-BAF8-1B98B88005E1}"/>
              </a:ext>
            </a:extLst>
          </p:cNvPr>
          <p:cNvSpPr/>
          <p:nvPr/>
        </p:nvSpPr>
        <p:spPr>
          <a:xfrm>
            <a:off x="3353937" y="2822413"/>
            <a:ext cx="907851" cy="109920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ea typeface="나눔스퀘어 ExtraBold" panose="020B0600000101010101" pitchFamily="50" charset="-127"/>
              </a:rPr>
              <a:t>Review</a:t>
            </a:r>
            <a:endParaRPr lang="ko-KR" altLang="en-US" sz="1200" b="1" dirty="0">
              <a:solidFill>
                <a:schemeClr val="tx1"/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492FD179-0B8E-4482-BB7A-4C6BC52AFC55}"/>
              </a:ext>
            </a:extLst>
          </p:cNvPr>
          <p:cNvSpPr/>
          <p:nvPr/>
        </p:nvSpPr>
        <p:spPr>
          <a:xfrm>
            <a:off x="4583537" y="2850076"/>
            <a:ext cx="1528269" cy="486630"/>
          </a:xfrm>
          <a:prstGeom prst="rect">
            <a:avLst/>
          </a:prstGeom>
          <a:solidFill>
            <a:srgbClr val="FFABAB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ea typeface="나눔스퀘어 ExtraBold" panose="020B0600000101010101" pitchFamily="50" charset="-127"/>
              </a:rPr>
              <a:t>Sentiment / Emotion</a:t>
            </a:r>
            <a:endParaRPr lang="ko-KR" altLang="en-US" sz="1200" b="1" dirty="0">
              <a:solidFill>
                <a:schemeClr val="tx1"/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26BE964F-C6E5-4618-8B93-BA46A411C1D1}"/>
              </a:ext>
            </a:extLst>
          </p:cNvPr>
          <p:cNvSpPr/>
          <p:nvPr/>
        </p:nvSpPr>
        <p:spPr>
          <a:xfrm>
            <a:off x="4583537" y="3421311"/>
            <a:ext cx="1528269" cy="481618"/>
          </a:xfrm>
          <a:prstGeom prst="rect">
            <a:avLst/>
          </a:prstGeom>
          <a:solidFill>
            <a:srgbClr val="D7E4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ea typeface="나눔스퀘어 ExtraBold" panose="020B0600000101010101" pitchFamily="50" charset="-127"/>
              </a:rPr>
              <a:t>Review Vector</a:t>
            </a:r>
            <a:endParaRPr lang="ko-KR" altLang="en-US" sz="1200" b="1" dirty="0">
              <a:solidFill>
                <a:schemeClr val="tx1"/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1D355F09-AC7D-45D6-8C6A-39658F9726F9}"/>
              </a:ext>
            </a:extLst>
          </p:cNvPr>
          <p:cNvSpPr/>
          <p:nvPr/>
        </p:nvSpPr>
        <p:spPr>
          <a:xfrm>
            <a:off x="6464033" y="2815653"/>
            <a:ext cx="986619" cy="1814645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>
                <a:solidFill>
                  <a:schemeClr val="tx1"/>
                </a:solidFill>
                <a:ea typeface="나눔스퀘어 ExtraBold" panose="020B0600000101010101" pitchFamily="50" charset="-127"/>
              </a:rPr>
              <a:t>Graph </a:t>
            </a:r>
          </a:p>
          <a:p>
            <a:pPr algn="ctr"/>
            <a:r>
              <a:rPr lang="en-US" altLang="ko-KR" sz="1400" b="1">
                <a:solidFill>
                  <a:schemeClr val="tx1"/>
                </a:solidFill>
                <a:ea typeface="나눔스퀘어 ExtraBold" panose="020B0600000101010101" pitchFamily="50" charset="-127"/>
              </a:rPr>
              <a:t>Model</a:t>
            </a:r>
            <a:endParaRPr lang="ko-KR" altLang="en-US" sz="1400" b="1" dirty="0">
              <a:solidFill>
                <a:schemeClr val="tx1"/>
              </a:solidFill>
              <a:ea typeface="나눔스퀘어 ExtraBold" panose="020B0600000101010101" pitchFamily="50" charset="-127"/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0CF5068C-7A8C-4E93-819D-96F8AB618807}"/>
              </a:ext>
            </a:extLst>
          </p:cNvPr>
          <p:cNvCxnSpPr>
            <a:cxnSpLocks/>
            <a:stCxn id="10" idx="2"/>
            <a:endCxn id="34" idx="3"/>
          </p:cNvCxnSpPr>
          <p:nvPr/>
        </p:nvCxnSpPr>
        <p:spPr>
          <a:xfrm flipH="1">
            <a:off x="1525268" y="3714443"/>
            <a:ext cx="413759" cy="290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764F5553-4EA9-41A1-A4BF-913AF2919044}"/>
              </a:ext>
            </a:extLst>
          </p:cNvPr>
          <p:cNvCxnSpPr>
            <a:cxnSpLocks/>
            <a:stCxn id="62" idx="1"/>
            <a:endCxn id="10" idx="4"/>
          </p:cNvCxnSpPr>
          <p:nvPr/>
        </p:nvCxnSpPr>
        <p:spPr>
          <a:xfrm flipH="1">
            <a:off x="2925645" y="3372016"/>
            <a:ext cx="428292" cy="342427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AFEA0778-D7AD-45D8-93CE-22EBD8535BF7}"/>
              </a:ext>
            </a:extLst>
          </p:cNvPr>
          <p:cNvCxnSpPr>
            <a:cxnSpLocks/>
            <a:stCxn id="46" idx="1"/>
            <a:endCxn id="10" idx="4"/>
          </p:cNvCxnSpPr>
          <p:nvPr/>
        </p:nvCxnSpPr>
        <p:spPr>
          <a:xfrm flipH="1" flipV="1">
            <a:off x="2925645" y="3714443"/>
            <a:ext cx="428292" cy="644557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FCB00173-E015-4886-BE9C-6D5A02DCFD7F}"/>
              </a:ext>
            </a:extLst>
          </p:cNvPr>
          <p:cNvCxnSpPr>
            <a:cxnSpLocks/>
            <a:stCxn id="37" idx="1"/>
            <a:endCxn id="46" idx="3"/>
          </p:cNvCxnSpPr>
          <p:nvPr/>
        </p:nvCxnSpPr>
        <p:spPr>
          <a:xfrm flipH="1">
            <a:off x="4261788" y="4359000"/>
            <a:ext cx="321748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4EB095BD-E9D9-45CE-9301-38DB7AD32A3A}"/>
              </a:ext>
            </a:extLst>
          </p:cNvPr>
          <p:cNvCxnSpPr>
            <a:cxnSpLocks/>
            <a:endCxn id="37" idx="3"/>
          </p:cNvCxnSpPr>
          <p:nvPr/>
        </p:nvCxnSpPr>
        <p:spPr>
          <a:xfrm flipH="1">
            <a:off x="6111805" y="4359000"/>
            <a:ext cx="352228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70D44E34-5F5F-4A98-92D0-85F625774719}"/>
              </a:ext>
            </a:extLst>
          </p:cNvPr>
          <p:cNvCxnSpPr>
            <a:cxnSpLocks/>
          </p:cNvCxnSpPr>
          <p:nvPr/>
        </p:nvCxnSpPr>
        <p:spPr>
          <a:xfrm flipH="1">
            <a:off x="6111807" y="3662120"/>
            <a:ext cx="352226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050FA933-CC2C-4996-AB4E-58330D9E9B57}"/>
              </a:ext>
            </a:extLst>
          </p:cNvPr>
          <p:cNvCxnSpPr>
            <a:cxnSpLocks/>
            <a:stCxn id="82" idx="1"/>
            <a:endCxn id="69" idx="3"/>
          </p:cNvCxnSpPr>
          <p:nvPr/>
        </p:nvCxnSpPr>
        <p:spPr>
          <a:xfrm flipH="1">
            <a:off x="7450652" y="3447683"/>
            <a:ext cx="447819" cy="275293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2A48B465-808D-4161-957C-DA30A6CBB8EC}"/>
              </a:ext>
            </a:extLst>
          </p:cNvPr>
          <p:cNvCxnSpPr>
            <a:cxnSpLocks/>
            <a:stCxn id="71" idx="1"/>
            <a:endCxn id="69" idx="3"/>
          </p:cNvCxnSpPr>
          <p:nvPr/>
        </p:nvCxnSpPr>
        <p:spPr>
          <a:xfrm flipH="1" flipV="1">
            <a:off x="7450652" y="3722976"/>
            <a:ext cx="447819" cy="276386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DC2B3131-E2EF-482F-AA75-9A6181EB3B96}"/>
              </a:ext>
            </a:extLst>
          </p:cNvPr>
          <p:cNvSpPr/>
          <p:nvPr/>
        </p:nvSpPr>
        <p:spPr>
          <a:xfrm>
            <a:off x="9339684" y="3355536"/>
            <a:ext cx="838918" cy="71839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ea typeface="나눔스퀘어 ExtraBold" panose="020B0600000101010101" pitchFamily="50" charset="-127"/>
              </a:rPr>
              <a:t>Ensemble</a:t>
            </a:r>
            <a:endParaRPr lang="ko-KR" altLang="en-US" sz="1200" b="1" dirty="0">
              <a:solidFill>
                <a:schemeClr val="tx1"/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8003BFDE-8706-42AB-AB02-B8FD519C3884}"/>
              </a:ext>
            </a:extLst>
          </p:cNvPr>
          <p:cNvSpPr/>
          <p:nvPr/>
        </p:nvSpPr>
        <p:spPr>
          <a:xfrm>
            <a:off x="10580192" y="3355536"/>
            <a:ext cx="894092" cy="71839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ea typeface="나눔스퀘어 ExtraBold" panose="020B0600000101010101" pitchFamily="50" charset="-127"/>
              </a:rPr>
              <a:t>Rating</a:t>
            </a:r>
          </a:p>
          <a:p>
            <a:pPr algn="ctr"/>
            <a:r>
              <a:rPr lang="en-US" altLang="ko-KR" sz="1200" b="1">
                <a:solidFill>
                  <a:schemeClr val="tx1"/>
                </a:solidFill>
                <a:ea typeface="나눔스퀘어 ExtraBold" panose="020B0600000101010101" pitchFamily="50" charset="-127"/>
              </a:rPr>
              <a:t>Prediction</a:t>
            </a:r>
            <a:endParaRPr lang="ko-KR" altLang="en-US" sz="1200" b="1" dirty="0">
              <a:solidFill>
                <a:schemeClr val="tx1"/>
              </a:solidFill>
              <a:ea typeface="나눔스퀘어 ExtraBold" panose="020B0600000101010101" pitchFamily="50" charset="-127"/>
            </a:endParaRPr>
          </a:p>
        </p:txBody>
      </p: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5A214A43-2A83-46D7-9626-C37E83EAFBF2}"/>
              </a:ext>
            </a:extLst>
          </p:cNvPr>
          <p:cNvCxnSpPr>
            <a:cxnSpLocks/>
          </p:cNvCxnSpPr>
          <p:nvPr/>
        </p:nvCxnSpPr>
        <p:spPr>
          <a:xfrm flipH="1">
            <a:off x="6111806" y="3090258"/>
            <a:ext cx="352227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8177AD64-E964-4D61-B131-1C1F7DDADA4D}"/>
              </a:ext>
            </a:extLst>
          </p:cNvPr>
          <p:cNvCxnSpPr>
            <a:cxnSpLocks/>
            <a:stCxn id="104" idx="1"/>
            <a:endCxn id="71" idx="3"/>
          </p:cNvCxnSpPr>
          <p:nvPr/>
        </p:nvCxnSpPr>
        <p:spPr>
          <a:xfrm flipH="1">
            <a:off x="8896163" y="3714733"/>
            <a:ext cx="443521" cy="28462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48ECAF2E-DE2C-40B4-9743-6FB4B4886C86}"/>
              </a:ext>
            </a:extLst>
          </p:cNvPr>
          <p:cNvCxnSpPr>
            <a:cxnSpLocks/>
            <a:stCxn id="104" idx="1"/>
            <a:endCxn id="82" idx="3"/>
          </p:cNvCxnSpPr>
          <p:nvPr/>
        </p:nvCxnSpPr>
        <p:spPr>
          <a:xfrm flipH="1" flipV="1">
            <a:off x="8896163" y="3447683"/>
            <a:ext cx="443521" cy="267050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876596BA-61DA-434D-A742-EE167ED2B6C4}"/>
              </a:ext>
            </a:extLst>
          </p:cNvPr>
          <p:cNvCxnSpPr>
            <a:cxnSpLocks/>
            <a:stCxn id="105" idx="1"/>
            <a:endCxn id="104" idx="3"/>
          </p:cNvCxnSpPr>
          <p:nvPr/>
        </p:nvCxnSpPr>
        <p:spPr>
          <a:xfrm flipH="1">
            <a:off x="10178602" y="3714733"/>
            <a:ext cx="401590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8C5ABEBA-BE2A-4CAD-A953-4740E307AD71}"/>
              </a:ext>
            </a:extLst>
          </p:cNvPr>
          <p:cNvSpPr/>
          <p:nvPr/>
        </p:nvSpPr>
        <p:spPr>
          <a:xfrm>
            <a:off x="4539998" y="2789676"/>
            <a:ext cx="1617211" cy="1178820"/>
          </a:xfrm>
          <a:prstGeom prst="rect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7BBED3BE-E548-48EB-BF30-637BDAD82A76}"/>
              </a:ext>
            </a:extLst>
          </p:cNvPr>
          <p:cNvSpPr txBox="1"/>
          <p:nvPr/>
        </p:nvSpPr>
        <p:spPr>
          <a:xfrm>
            <a:off x="787032" y="3022892"/>
            <a:ext cx="6118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/>
              <a:t>Step 1)</a:t>
            </a:r>
            <a:endParaRPr lang="ko-KR" altLang="en-US" sz="1000" b="1"/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CC7EE11B-530E-4637-8CE2-48932C1C6742}"/>
              </a:ext>
            </a:extLst>
          </p:cNvPr>
          <p:cNvSpPr txBox="1"/>
          <p:nvPr/>
        </p:nvSpPr>
        <p:spPr>
          <a:xfrm>
            <a:off x="2126056" y="3025662"/>
            <a:ext cx="6118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/>
              <a:t>Step 2)</a:t>
            </a:r>
            <a:endParaRPr lang="ko-KR" altLang="en-US" sz="1000" b="1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5E8B66CF-7568-4E1A-8B68-D6C6F3EA55CB}"/>
              </a:ext>
            </a:extLst>
          </p:cNvPr>
          <p:cNvSpPr txBox="1"/>
          <p:nvPr/>
        </p:nvSpPr>
        <p:spPr>
          <a:xfrm>
            <a:off x="3501961" y="2519250"/>
            <a:ext cx="6118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/>
              <a:t>Step 3)</a:t>
            </a:r>
            <a:endParaRPr lang="ko-KR" altLang="en-US" sz="1000" b="1"/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11F72A5E-702D-404E-A0BC-2296336B6DBC}"/>
              </a:ext>
            </a:extLst>
          </p:cNvPr>
          <p:cNvSpPr txBox="1"/>
          <p:nvPr/>
        </p:nvSpPr>
        <p:spPr>
          <a:xfrm>
            <a:off x="5041769" y="2514084"/>
            <a:ext cx="6118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/>
              <a:t>Step 4)</a:t>
            </a:r>
            <a:endParaRPr lang="ko-KR" altLang="en-US" sz="1000" b="1"/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03B49757-7773-4F6E-8571-8A7B4BF54CAA}"/>
              </a:ext>
            </a:extLst>
          </p:cNvPr>
          <p:cNvSpPr txBox="1"/>
          <p:nvPr/>
        </p:nvSpPr>
        <p:spPr>
          <a:xfrm>
            <a:off x="6651441" y="2519250"/>
            <a:ext cx="6118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/>
              <a:t>Step 5)</a:t>
            </a:r>
            <a:endParaRPr lang="ko-KR" altLang="en-US" sz="1000" b="1"/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2D6CE441-2875-4651-8CFD-301B00561638}"/>
              </a:ext>
            </a:extLst>
          </p:cNvPr>
          <p:cNvSpPr txBox="1"/>
          <p:nvPr/>
        </p:nvSpPr>
        <p:spPr>
          <a:xfrm>
            <a:off x="8040097" y="2523558"/>
            <a:ext cx="6118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/>
              <a:t>Step 6)</a:t>
            </a:r>
            <a:endParaRPr lang="ko-KR" altLang="en-US" sz="1000" b="1"/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59D3309C-6FE3-4F05-ACEB-607894E932D6}"/>
              </a:ext>
            </a:extLst>
          </p:cNvPr>
          <p:cNvSpPr txBox="1"/>
          <p:nvPr/>
        </p:nvSpPr>
        <p:spPr>
          <a:xfrm>
            <a:off x="9453242" y="3054844"/>
            <a:ext cx="6118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/>
              <a:t>Step 7)</a:t>
            </a:r>
            <a:endParaRPr lang="ko-KR" altLang="en-US" sz="1000" b="1"/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301082E1-2BA2-4D56-871A-7B9ED8D16C5F}"/>
              </a:ext>
            </a:extLst>
          </p:cNvPr>
          <p:cNvSpPr txBox="1"/>
          <p:nvPr/>
        </p:nvSpPr>
        <p:spPr>
          <a:xfrm>
            <a:off x="10721337" y="3054844"/>
            <a:ext cx="6118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/>
              <a:t>Step 8)</a:t>
            </a:r>
            <a:endParaRPr lang="ko-KR" altLang="en-US" sz="1000" b="1"/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5367BAB7-B7E9-42F7-A987-1A4819580170}"/>
              </a:ext>
            </a:extLst>
          </p:cNvPr>
          <p:cNvCxnSpPr>
            <a:cxnSpLocks/>
          </p:cNvCxnSpPr>
          <p:nvPr/>
        </p:nvCxnSpPr>
        <p:spPr>
          <a:xfrm flipH="1">
            <a:off x="4276095" y="3385699"/>
            <a:ext cx="262039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D5B260A2-ADEE-4705-BB1B-E2C7F2D33F95}"/>
              </a:ext>
            </a:extLst>
          </p:cNvPr>
          <p:cNvGrpSpPr/>
          <p:nvPr/>
        </p:nvGrpSpPr>
        <p:grpSpPr>
          <a:xfrm>
            <a:off x="7898471" y="3802304"/>
            <a:ext cx="997692" cy="400111"/>
            <a:chOff x="7784584" y="3987631"/>
            <a:chExt cx="1159405" cy="813803"/>
          </a:xfrm>
        </p:grpSpPr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4CA25BC4-D982-4BDB-A247-33C3940622DA}"/>
                </a:ext>
              </a:extLst>
            </p:cNvPr>
            <p:cNvSpPr/>
            <p:nvPr/>
          </p:nvSpPr>
          <p:spPr>
            <a:xfrm>
              <a:off x="7784584" y="3987631"/>
              <a:ext cx="1159405" cy="801610"/>
            </a:xfrm>
            <a:prstGeom prst="rect">
              <a:avLst/>
            </a:prstGeom>
            <a:solidFill>
              <a:srgbClr val="D7E4FF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>
                <a:solidFill>
                  <a:schemeClr val="tx1"/>
                </a:solidFill>
                <a:ea typeface="나눔스퀘어 ExtraBold" panose="020B0600000101010101" pitchFamily="50" charset="-127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E1DBF2B7-E7A4-47F8-BD7E-C91667D3197D}"/>
                </a:ext>
              </a:extLst>
            </p:cNvPr>
            <p:cNvSpPr/>
            <p:nvPr/>
          </p:nvSpPr>
          <p:spPr>
            <a:xfrm>
              <a:off x="7784584" y="4385163"/>
              <a:ext cx="1159405" cy="41627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9" name="TextBox 78">
            <a:extLst>
              <a:ext uri="{FF2B5EF4-FFF2-40B4-BE49-F238E27FC236}">
                <a16:creationId xmlns:a16="http://schemas.microsoft.com/office/drawing/2014/main" id="{A2E5D187-ACB1-4D53-8EC4-8F1725746671}"/>
              </a:ext>
            </a:extLst>
          </p:cNvPr>
          <p:cNvSpPr txBox="1"/>
          <p:nvPr/>
        </p:nvSpPr>
        <p:spPr>
          <a:xfrm>
            <a:off x="7817615" y="4174949"/>
            <a:ext cx="11594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/>
              <a:t>Implicit CX Embedding</a:t>
            </a:r>
            <a:endParaRPr lang="ko-KR" altLang="en-US" sz="1000" b="1"/>
          </a:p>
        </p:txBody>
      </p: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E023E0CB-671A-47B2-9135-77F625872F25}"/>
              </a:ext>
            </a:extLst>
          </p:cNvPr>
          <p:cNvGrpSpPr/>
          <p:nvPr/>
        </p:nvGrpSpPr>
        <p:grpSpPr>
          <a:xfrm>
            <a:off x="7898471" y="3250625"/>
            <a:ext cx="997692" cy="400111"/>
            <a:chOff x="7784584" y="3987631"/>
            <a:chExt cx="1159405" cy="813803"/>
          </a:xfrm>
        </p:grpSpPr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3B415ACD-CBB9-4CE4-9806-E3CB8CF7AF8B}"/>
                </a:ext>
              </a:extLst>
            </p:cNvPr>
            <p:cNvSpPr/>
            <p:nvPr/>
          </p:nvSpPr>
          <p:spPr>
            <a:xfrm>
              <a:off x="7784584" y="3987631"/>
              <a:ext cx="1159405" cy="801610"/>
            </a:xfrm>
            <a:prstGeom prst="rect">
              <a:avLst/>
            </a:prstGeom>
            <a:solidFill>
              <a:srgbClr val="FFABAB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>
                <a:solidFill>
                  <a:schemeClr val="tx1"/>
                </a:solidFill>
                <a:ea typeface="나눔스퀘어 ExtraBold" panose="020B0600000101010101" pitchFamily="50" charset="-127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92DADC16-418B-472A-9245-29FA5599324F}"/>
                </a:ext>
              </a:extLst>
            </p:cNvPr>
            <p:cNvSpPr/>
            <p:nvPr/>
          </p:nvSpPr>
          <p:spPr>
            <a:xfrm>
              <a:off x="7784584" y="4385163"/>
              <a:ext cx="1159405" cy="41627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4" name="TextBox 83">
            <a:extLst>
              <a:ext uri="{FF2B5EF4-FFF2-40B4-BE49-F238E27FC236}">
                <a16:creationId xmlns:a16="http://schemas.microsoft.com/office/drawing/2014/main" id="{3419F091-0478-4093-8DC4-048774D6B515}"/>
              </a:ext>
            </a:extLst>
          </p:cNvPr>
          <p:cNvSpPr txBox="1"/>
          <p:nvPr/>
        </p:nvSpPr>
        <p:spPr>
          <a:xfrm>
            <a:off x="7817615" y="2861383"/>
            <a:ext cx="11594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/>
              <a:t>Explicit CX Embedding</a:t>
            </a:r>
            <a:endParaRPr lang="ko-KR" altLang="en-US" sz="1000" b="1"/>
          </a:p>
        </p:txBody>
      </p:sp>
    </p:spTree>
    <p:extLst>
      <p:ext uri="{BB962C8B-B14F-4D97-AF65-F5344CB8AC3E}">
        <p14:creationId xmlns:p14="http://schemas.microsoft.com/office/powerpoint/2010/main" val="45783957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Future work – IGMC + CX</a:t>
            </a:r>
            <a:endParaRPr lang="en-US" altLang="ko-KR" sz="3600" b="1" dirty="0">
              <a:solidFill>
                <a:schemeClr val="bg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grpSp>
        <p:nvGrpSpPr>
          <p:cNvPr id="190" name="그룹 189">
            <a:extLst>
              <a:ext uri="{FF2B5EF4-FFF2-40B4-BE49-F238E27FC236}">
                <a16:creationId xmlns:a16="http://schemas.microsoft.com/office/drawing/2014/main" id="{C30179C6-D534-4034-AF17-B1B08D48502C}"/>
              </a:ext>
            </a:extLst>
          </p:cNvPr>
          <p:cNvGrpSpPr/>
          <p:nvPr/>
        </p:nvGrpSpPr>
        <p:grpSpPr>
          <a:xfrm>
            <a:off x="3567003" y="3028005"/>
            <a:ext cx="2095339" cy="1668097"/>
            <a:chOff x="1175521" y="1413676"/>
            <a:chExt cx="2634149" cy="2097043"/>
          </a:xfrm>
        </p:grpSpPr>
        <p:sp>
          <p:nvSpPr>
            <p:cNvPr id="191" name="타원 190">
              <a:extLst>
                <a:ext uri="{FF2B5EF4-FFF2-40B4-BE49-F238E27FC236}">
                  <a16:creationId xmlns:a16="http://schemas.microsoft.com/office/drawing/2014/main" id="{6A0C9292-FBAA-414D-9DD5-EF477709A117}"/>
                </a:ext>
              </a:extLst>
            </p:cNvPr>
            <p:cNvSpPr/>
            <p:nvPr/>
          </p:nvSpPr>
          <p:spPr>
            <a:xfrm>
              <a:off x="1591733" y="1675437"/>
              <a:ext cx="331913" cy="331913"/>
            </a:xfrm>
            <a:prstGeom prst="ellipse">
              <a:avLst/>
            </a:prstGeom>
            <a:noFill/>
            <a:ln w="19050"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92" name="타원 191">
              <a:extLst>
                <a:ext uri="{FF2B5EF4-FFF2-40B4-BE49-F238E27FC236}">
                  <a16:creationId xmlns:a16="http://schemas.microsoft.com/office/drawing/2014/main" id="{D2663F98-A802-42C2-BA4A-FB5B7B9C5B08}"/>
                </a:ext>
              </a:extLst>
            </p:cNvPr>
            <p:cNvSpPr/>
            <p:nvPr/>
          </p:nvSpPr>
          <p:spPr>
            <a:xfrm>
              <a:off x="1591733" y="2424675"/>
              <a:ext cx="331913" cy="331913"/>
            </a:xfrm>
            <a:prstGeom prst="ellipse">
              <a:avLst/>
            </a:prstGeom>
            <a:solidFill>
              <a:srgbClr val="4472C4"/>
            </a:solidFill>
            <a:ln w="19050"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93" name="타원 192">
              <a:extLst>
                <a:ext uri="{FF2B5EF4-FFF2-40B4-BE49-F238E27FC236}">
                  <a16:creationId xmlns:a16="http://schemas.microsoft.com/office/drawing/2014/main" id="{FBB6984E-1F15-4023-9264-3BBDB9806E31}"/>
                </a:ext>
              </a:extLst>
            </p:cNvPr>
            <p:cNvSpPr/>
            <p:nvPr/>
          </p:nvSpPr>
          <p:spPr>
            <a:xfrm>
              <a:off x="1591733" y="3178806"/>
              <a:ext cx="331913" cy="331913"/>
            </a:xfrm>
            <a:prstGeom prst="ellipse">
              <a:avLst/>
            </a:prstGeom>
            <a:noFill/>
            <a:ln w="19050"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94" name="타원 193">
              <a:extLst>
                <a:ext uri="{FF2B5EF4-FFF2-40B4-BE49-F238E27FC236}">
                  <a16:creationId xmlns:a16="http://schemas.microsoft.com/office/drawing/2014/main" id="{2D6ABD69-01CB-4927-9EC9-BE894056E466}"/>
                </a:ext>
              </a:extLst>
            </p:cNvPr>
            <p:cNvSpPr/>
            <p:nvPr/>
          </p:nvSpPr>
          <p:spPr>
            <a:xfrm>
              <a:off x="3061546" y="1675437"/>
              <a:ext cx="331913" cy="331913"/>
            </a:xfrm>
            <a:prstGeom prst="ellipse">
              <a:avLst/>
            </a:prstGeom>
            <a:noFill/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95" name="타원 194">
              <a:extLst>
                <a:ext uri="{FF2B5EF4-FFF2-40B4-BE49-F238E27FC236}">
                  <a16:creationId xmlns:a16="http://schemas.microsoft.com/office/drawing/2014/main" id="{C3C5063E-81F8-4695-9F6E-4B8D02E1EB17}"/>
                </a:ext>
              </a:extLst>
            </p:cNvPr>
            <p:cNvSpPr/>
            <p:nvPr/>
          </p:nvSpPr>
          <p:spPr>
            <a:xfrm>
              <a:off x="3061546" y="2424675"/>
              <a:ext cx="331913" cy="331913"/>
            </a:xfrm>
            <a:prstGeom prst="ellipse">
              <a:avLst/>
            </a:prstGeom>
            <a:solidFill>
              <a:srgbClr val="7030A0"/>
            </a:solidFill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96" name="타원 195">
              <a:extLst>
                <a:ext uri="{FF2B5EF4-FFF2-40B4-BE49-F238E27FC236}">
                  <a16:creationId xmlns:a16="http://schemas.microsoft.com/office/drawing/2014/main" id="{398B9094-B069-49C1-ABFB-E3FC83E3384E}"/>
                </a:ext>
              </a:extLst>
            </p:cNvPr>
            <p:cNvSpPr/>
            <p:nvPr/>
          </p:nvSpPr>
          <p:spPr>
            <a:xfrm>
              <a:off x="3061546" y="3178806"/>
              <a:ext cx="331913" cy="331913"/>
            </a:xfrm>
            <a:prstGeom prst="ellipse">
              <a:avLst/>
            </a:prstGeom>
            <a:noFill/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cxnSp>
          <p:nvCxnSpPr>
            <p:cNvPr id="197" name="직선 연결선 196">
              <a:extLst>
                <a:ext uri="{FF2B5EF4-FFF2-40B4-BE49-F238E27FC236}">
                  <a16:creationId xmlns:a16="http://schemas.microsoft.com/office/drawing/2014/main" id="{A6BAC1E5-8077-4CC3-98B0-B033ECD5358F}"/>
                </a:ext>
              </a:extLst>
            </p:cNvPr>
            <p:cNvCxnSpPr>
              <a:stCxn id="191" idx="6"/>
              <a:endCxn id="194" idx="2"/>
            </p:cNvCxnSpPr>
            <p:nvPr/>
          </p:nvCxnSpPr>
          <p:spPr>
            <a:xfrm>
              <a:off x="1923646" y="1841394"/>
              <a:ext cx="11379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 197">
              <a:extLst>
                <a:ext uri="{FF2B5EF4-FFF2-40B4-BE49-F238E27FC236}">
                  <a16:creationId xmlns:a16="http://schemas.microsoft.com/office/drawing/2014/main" id="{867A567E-AB94-4505-88BA-3323729C9334}"/>
                </a:ext>
              </a:extLst>
            </p:cNvPr>
            <p:cNvCxnSpPr>
              <a:cxnSpLocks/>
              <a:stCxn id="192" idx="6"/>
              <a:endCxn id="194" idx="2"/>
            </p:cNvCxnSpPr>
            <p:nvPr/>
          </p:nvCxnSpPr>
          <p:spPr>
            <a:xfrm flipV="1">
              <a:off x="1923646" y="1841394"/>
              <a:ext cx="1137900" cy="7492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직선 연결선 198">
              <a:extLst>
                <a:ext uri="{FF2B5EF4-FFF2-40B4-BE49-F238E27FC236}">
                  <a16:creationId xmlns:a16="http://schemas.microsoft.com/office/drawing/2014/main" id="{36E0EF6E-6AC8-4CBB-A27E-DA00F0DD8103}"/>
                </a:ext>
              </a:extLst>
            </p:cNvPr>
            <p:cNvCxnSpPr>
              <a:cxnSpLocks/>
              <a:stCxn id="193" idx="6"/>
              <a:endCxn id="195" idx="2"/>
            </p:cNvCxnSpPr>
            <p:nvPr/>
          </p:nvCxnSpPr>
          <p:spPr>
            <a:xfrm flipV="1">
              <a:off x="1923646" y="2590632"/>
              <a:ext cx="1137900" cy="75413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직선 연결선 199">
              <a:extLst>
                <a:ext uri="{FF2B5EF4-FFF2-40B4-BE49-F238E27FC236}">
                  <a16:creationId xmlns:a16="http://schemas.microsoft.com/office/drawing/2014/main" id="{1A16FCC5-77A6-4DCF-A25C-61330B14B0DD}"/>
                </a:ext>
              </a:extLst>
            </p:cNvPr>
            <p:cNvCxnSpPr>
              <a:cxnSpLocks/>
              <a:stCxn id="196" idx="2"/>
              <a:endCxn id="192" idx="6"/>
            </p:cNvCxnSpPr>
            <p:nvPr/>
          </p:nvCxnSpPr>
          <p:spPr>
            <a:xfrm flipH="1" flipV="1">
              <a:off x="1923646" y="2590632"/>
              <a:ext cx="1137900" cy="75413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직선 연결선 200">
              <a:extLst>
                <a:ext uri="{FF2B5EF4-FFF2-40B4-BE49-F238E27FC236}">
                  <a16:creationId xmlns:a16="http://schemas.microsoft.com/office/drawing/2014/main" id="{0D6B5623-A3B7-4F65-8B80-73B3042907E6}"/>
                </a:ext>
              </a:extLst>
            </p:cNvPr>
            <p:cNvCxnSpPr>
              <a:cxnSpLocks/>
              <a:stCxn id="196" idx="2"/>
              <a:endCxn id="193" idx="6"/>
            </p:cNvCxnSpPr>
            <p:nvPr/>
          </p:nvCxnSpPr>
          <p:spPr>
            <a:xfrm flipH="1">
              <a:off x="1923646" y="3344763"/>
              <a:ext cx="11379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직선 연결선 201">
              <a:extLst>
                <a:ext uri="{FF2B5EF4-FFF2-40B4-BE49-F238E27FC236}">
                  <a16:creationId xmlns:a16="http://schemas.microsoft.com/office/drawing/2014/main" id="{43F1AE37-9414-4D21-904B-C60BDC23C3AC}"/>
                </a:ext>
              </a:extLst>
            </p:cNvPr>
            <p:cNvCxnSpPr>
              <a:cxnSpLocks/>
              <a:stCxn id="191" idx="6"/>
              <a:endCxn id="195" idx="2"/>
            </p:cNvCxnSpPr>
            <p:nvPr/>
          </p:nvCxnSpPr>
          <p:spPr>
            <a:xfrm>
              <a:off x="1923646" y="1841394"/>
              <a:ext cx="1137900" cy="7492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직선 연결선 202">
              <a:extLst>
                <a:ext uri="{FF2B5EF4-FFF2-40B4-BE49-F238E27FC236}">
                  <a16:creationId xmlns:a16="http://schemas.microsoft.com/office/drawing/2014/main" id="{8090013E-CD8E-4179-B7F6-9704E6D67452}"/>
                </a:ext>
              </a:extLst>
            </p:cNvPr>
            <p:cNvCxnSpPr>
              <a:cxnSpLocks/>
              <a:stCxn id="192" idx="6"/>
              <a:endCxn id="195" idx="2"/>
            </p:cNvCxnSpPr>
            <p:nvPr/>
          </p:nvCxnSpPr>
          <p:spPr>
            <a:xfrm>
              <a:off x="1923646" y="2590632"/>
              <a:ext cx="1137900" cy="0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17BAECA4-317B-431C-8371-C5FC57F4CC59}"/>
                </a:ext>
              </a:extLst>
            </p:cNvPr>
            <p:cNvSpPr/>
            <p:nvPr/>
          </p:nvSpPr>
          <p:spPr>
            <a:xfrm>
              <a:off x="2368538" y="1717335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5" name="직사각형 204">
              <a:extLst>
                <a:ext uri="{FF2B5EF4-FFF2-40B4-BE49-F238E27FC236}">
                  <a16:creationId xmlns:a16="http://schemas.microsoft.com/office/drawing/2014/main" id="{F7AF6F7E-A6EB-4E8E-8437-37AD01962600}"/>
                </a:ext>
              </a:extLst>
            </p:cNvPr>
            <p:cNvSpPr/>
            <p:nvPr/>
          </p:nvSpPr>
          <p:spPr>
            <a:xfrm>
              <a:off x="2078978" y="2245810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6" name="직사각형 205">
              <a:extLst>
                <a:ext uri="{FF2B5EF4-FFF2-40B4-BE49-F238E27FC236}">
                  <a16:creationId xmlns:a16="http://schemas.microsoft.com/office/drawing/2014/main" id="{5DF3FE4F-9821-4C53-903F-A2802390E8C3}"/>
                </a:ext>
              </a:extLst>
            </p:cNvPr>
            <p:cNvSpPr/>
            <p:nvPr/>
          </p:nvSpPr>
          <p:spPr>
            <a:xfrm>
              <a:off x="2658098" y="2245810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7" name="직사각형 206">
              <a:extLst>
                <a:ext uri="{FF2B5EF4-FFF2-40B4-BE49-F238E27FC236}">
                  <a16:creationId xmlns:a16="http://schemas.microsoft.com/office/drawing/2014/main" id="{CB58B9DB-69ED-4AFA-BB66-19E4793B872F}"/>
                </a:ext>
              </a:extLst>
            </p:cNvPr>
            <p:cNvSpPr/>
            <p:nvPr/>
          </p:nvSpPr>
          <p:spPr>
            <a:xfrm>
              <a:off x="2078978" y="2705572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8" name="직사각형 207">
              <a:extLst>
                <a:ext uri="{FF2B5EF4-FFF2-40B4-BE49-F238E27FC236}">
                  <a16:creationId xmlns:a16="http://schemas.microsoft.com/office/drawing/2014/main" id="{30FF5AFE-181A-45C4-ADAB-B4DC88CC7F40}"/>
                </a:ext>
              </a:extLst>
            </p:cNvPr>
            <p:cNvSpPr/>
            <p:nvPr/>
          </p:nvSpPr>
          <p:spPr>
            <a:xfrm>
              <a:off x="2658098" y="2705572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9" name="직사각형 208">
              <a:extLst>
                <a:ext uri="{FF2B5EF4-FFF2-40B4-BE49-F238E27FC236}">
                  <a16:creationId xmlns:a16="http://schemas.microsoft.com/office/drawing/2014/main" id="{FEA87D7E-F2A4-49AF-9D28-BF361021EF20}"/>
                </a:ext>
              </a:extLst>
            </p:cNvPr>
            <p:cNvSpPr/>
            <p:nvPr/>
          </p:nvSpPr>
          <p:spPr>
            <a:xfrm>
              <a:off x="2368538" y="3224928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0" name="직사각형 209">
              <a:extLst>
                <a:ext uri="{FF2B5EF4-FFF2-40B4-BE49-F238E27FC236}">
                  <a16:creationId xmlns:a16="http://schemas.microsoft.com/office/drawing/2014/main" id="{E69C4949-D0BC-4C73-AC59-8DE761E7FF39}"/>
                </a:ext>
              </a:extLst>
            </p:cNvPr>
            <p:cNvSpPr/>
            <p:nvPr/>
          </p:nvSpPr>
          <p:spPr>
            <a:xfrm>
              <a:off x="2368538" y="2468070"/>
              <a:ext cx="229882" cy="229882"/>
            </a:xfrm>
            <a:prstGeom prst="rect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?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E699054C-3771-4C41-953A-467C1DC5E69A}"/>
                </a:ext>
              </a:extLst>
            </p:cNvPr>
            <p:cNvSpPr txBox="1"/>
            <p:nvPr/>
          </p:nvSpPr>
          <p:spPr>
            <a:xfrm>
              <a:off x="1175521" y="1413676"/>
              <a:ext cx="116433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atin typeface="Times New Roman" panose="02020603050405020304" pitchFamily="18" charset="0"/>
                  <a:cs typeface="Times New Roman" panose="02020603050405020304" pitchFamily="18" charset="0"/>
                </a:rPr>
                <a:t>Users</a:t>
              </a:r>
              <a:endParaRPr lang="ko-KR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6B541796-B754-48E2-9CA0-6E7EABC4AE4E}"/>
                </a:ext>
              </a:extLst>
            </p:cNvPr>
            <p:cNvSpPr txBox="1"/>
            <p:nvPr/>
          </p:nvSpPr>
          <p:spPr>
            <a:xfrm>
              <a:off x="2645334" y="1413676"/>
              <a:ext cx="116433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atin typeface="Times New Roman" panose="02020603050405020304" pitchFamily="18" charset="0"/>
                  <a:cs typeface="Times New Roman" panose="02020603050405020304" pitchFamily="18" charset="0"/>
                </a:rPr>
                <a:t>Items</a:t>
              </a:r>
              <a:endParaRPr lang="ko-KR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id="{B72813E0-B1C3-4EC4-B158-8EF648B85C84}"/>
                </a:ext>
              </a:extLst>
            </p:cNvPr>
            <p:cNvSpPr txBox="1"/>
            <p:nvPr/>
          </p:nvSpPr>
          <p:spPr>
            <a:xfrm>
              <a:off x="1911685" y="1413676"/>
              <a:ext cx="1164336" cy="3192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atin typeface="Times New Roman" panose="02020603050405020304" pitchFamily="18" charset="0"/>
                  <a:cs typeface="Times New Roman" panose="02020603050405020304" pitchFamily="18" charset="0"/>
                </a:rPr>
                <a:t>Rating</a:t>
              </a:r>
              <a:endParaRPr lang="ko-KR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244" name="직선 화살표 연결선 243">
            <a:extLst>
              <a:ext uri="{FF2B5EF4-FFF2-40B4-BE49-F238E27FC236}">
                <a16:creationId xmlns:a16="http://schemas.microsoft.com/office/drawing/2014/main" id="{18545A75-8D27-4B4C-BC89-F6C050956783}"/>
              </a:ext>
            </a:extLst>
          </p:cNvPr>
          <p:cNvCxnSpPr>
            <a:cxnSpLocks/>
            <a:endCxn id="256" idx="2"/>
          </p:cNvCxnSpPr>
          <p:nvPr/>
        </p:nvCxnSpPr>
        <p:spPr>
          <a:xfrm>
            <a:off x="5373664" y="3962306"/>
            <a:ext cx="115464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8" name="TextBox 247">
            <a:extLst>
              <a:ext uri="{FF2B5EF4-FFF2-40B4-BE49-F238E27FC236}">
                <a16:creationId xmlns:a16="http://schemas.microsoft.com/office/drawing/2014/main" id="{D043CE09-3FA0-4F93-AE71-B8EF83443D4C}"/>
              </a:ext>
            </a:extLst>
          </p:cNvPr>
          <p:cNvSpPr txBox="1"/>
          <p:nvPr/>
        </p:nvSpPr>
        <p:spPr>
          <a:xfrm>
            <a:off x="5906758" y="2597541"/>
            <a:ext cx="15813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Subgraph</a:t>
            </a:r>
          </a:p>
          <a:p>
            <a:pPr algn="ctr"/>
            <a:r>
              <a:rPr lang="en-US" altLang="ko-KR" sz="1400" b="1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Embedding</a:t>
            </a:r>
            <a:endParaRPr lang="ko-KR" altLang="en-US" sz="1400" b="1" dirty="0"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grpSp>
        <p:nvGrpSpPr>
          <p:cNvPr id="255" name="그룹 254">
            <a:extLst>
              <a:ext uri="{FF2B5EF4-FFF2-40B4-BE49-F238E27FC236}">
                <a16:creationId xmlns:a16="http://schemas.microsoft.com/office/drawing/2014/main" id="{B723AE67-640A-4DF8-9553-E80AEF139D32}"/>
              </a:ext>
            </a:extLst>
          </p:cNvPr>
          <p:cNvGrpSpPr/>
          <p:nvPr/>
        </p:nvGrpSpPr>
        <p:grpSpPr>
          <a:xfrm rot="5400000">
            <a:off x="6086163" y="3793159"/>
            <a:ext cx="1222578" cy="338294"/>
            <a:chOff x="4206426" y="1892765"/>
            <a:chExt cx="1222578" cy="338294"/>
          </a:xfrm>
        </p:grpSpPr>
        <p:sp>
          <p:nvSpPr>
            <p:cNvPr id="256" name="사각형: 둥근 모서리 255">
              <a:extLst>
                <a:ext uri="{FF2B5EF4-FFF2-40B4-BE49-F238E27FC236}">
                  <a16:creationId xmlns:a16="http://schemas.microsoft.com/office/drawing/2014/main" id="{BEA61C39-9E63-47FF-8F08-32FBE27B1E56}"/>
                </a:ext>
              </a:extLst>
            </p:cNvPr>
            <p:cNvSpPr/>
            <p:nvPr/>
          </p:nvSpPr>
          <p:spPr>
            <a:xfrm>
              <a:off x="4206426" y="1892765"/>
              <a:ext cx="1222578" cy="338294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7" name="타원 256">
              <a:extLst>
                <a:ext uri="{FF2B5EF4-FFF2-40B4-BE49-F238E27FC236}">
                  <a16:creationId xmlns:a16="http://schemas.microsoft.com/office/drawing/2014/main" id="{1AF4BB15-0F7E-41AE-AA70-A171DEF6A090}"/>
                </a:ext>
              </a:extLst>
            </p:cNvPr>
            <p:cNvSpPr/>
            <p:nvPr/>
          </p:nvSpPr>
          <p:spPr>
            <a:xfrm>
              <a:off x="4297440" y="196942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8" name="타원 257">
              <a:extLst>
                <a:ext uri="{FF2B5EF4-FFF2-40B4-BE49-F238E27FC236}">
                  <a16:creationId xmlns:a16="http://schemas.microsoft.com/office/drawing/2014/main" id="{00A60046-25BF-460A-8BBB-83AB44B517A6}"/>
                </a:ext>
              </a:extLst>
            </p:cNvPr>
            <p:cNvSpPr/>
            <p:nvPr/>
          </p:nvSpPr>
          <p:spPr>
            <a:xfrm>
              <a:off x="4515202" y="196942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9" name="타원 258">
              <a:extLst>
                <a:ext uri="{FF2B5EF4-FFF2-40B4-BE49-F238E27FC236}">
                  <a16:creationId xmlns:a16="http://schemas.microsoft.com/office/drawing/2014/main" id="{69AEC8A4-6EFD-474D-845F-384D92457DE7}"/>
                </a:ext>
              </a:extLst>
            </p:cNvPr>
            <p:cNvSpPr/>
            <p:nvPr/>
          </p:nvSpPr>
          <p:spPr>
            <a:xfrm>
              <a:off x="4732964" y="196942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0" name="타원 259">
              <a:extLst>
                <a:ext uri="{FF2B5EF4-FFF2-40B4-BE49-F238E27FC236}">
                  <a16:creationId xmlns:a16="http://schemas.microsoft.com/office/drawing/2014/main" id="{0DB2D751-4790-44C9-BD6A-9349CC7855D6}"/>
                </a:ext>
              </a:extLst>
            </p:cNvPr>
            <p:cNvSpPr/>
            <p:nvPr/>
          </p:nvSpPr>
          <p:spPr>
            <a:xfrm>
              <a:off x="4955559" y="196942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1" name="타원 260">
              <a:extLst>
                <a:ext uri="{FF2B5EF4-FFF2-40B4-BE49-F238E27FC236}">
                  <a16:creationId xmlns:a16="http://schemas.microsoft.com/office/drawing/2014/main" id="{150BD646-A4BD-41CD-9521-07D061B70D8C}"/>
                </a:ext>
              </a:extLst>
            </p:cNvPr>
            <p:cNvSpPr/>
            <p:nvPr/>
          </p:nvSpPr>
          <p:spPr>
            <a:xfrm>
              <a:off x="5176576" y="196942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90" name="그룹 289">
            <a:extLst>
              <a:ext uri="{FF2B5EF4-FFF2-40B4-BE49-F238E27FC236}">
                <a16:creationId xmlns:a16="http://schemas.microsoft.com/office/drawing/2014/main" id="{C61659F3-6F38-4252-BF55-96DE45F26E4D}"/>
              </a:ext>
            </a:extLst>
          </p:cNvPr>
          <p:cNvGrpSpPr/>
          <p:nvPr/>
        </p:nvGrpSpPr>
        <p:grpSpPr>
          <a:xfrm>
            <a:off x="9799986" y="3764722"/>
            <a:ext cx="960575" cy="678249"/>
            <a:chOff x="10194198" y="3789174"/>
            <a:chExt cx="960575" cy="678249"/>
          </a:xfrm>
        </p:grpSpPr>
        <p:sp>
          <p:nvSpPr>
            <p:cNvPr id="291" name="TextBox 290">
              <a:extLst>
                <a:ext uri="{FF2B5EF4-FFF2-40B4-BE49-F238E27FC236}">
                  <a16:creationId xmlns:a16="http://schemas.microsoft.com/office/drawing/2014/main" id="{F266F718-85B6-4EE2-BA20-B2726366E2DE}"/>
                </a:ext>
              </a:extLst>
            </p:cNvPr>
            <p:cNvSpPr txBox="1"/>
            <p:nvPr/>
          </p:nvSpPr>
          <p:spPr>
            <a:xfrm>
              <a:off x="10194198" y="4090589"/>
              <a:ext cx="960575" cy="3768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400" dirty="0">
                  <a:latin typeface="Times New Roman" panose="02020603050405020304" pitchFamily="18" charset="0"/>
                  <a:ea typeface="나눔스퀘어 ExtraBold" panose="020B0600000101010101" pitchFamily="50" charset="-127"/>
                  <a:cs typeface="Times New Roman" panose="02020603050405020304" pitchFamily="18" charset="0"/>
                </a:rPr>
                <a:t>Prediction</a:t>
              </a:r>
              <a:endParaRPr lang="ko-KR" altLang="en-US" sz="1400" dirty="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endParaRPr>
            </a:p>
          </p:txBody>
        </p:sp>
        <p:grpSp>
          <p:nvGrpSpPr>
            <p:cNvPr id="292" name="그룹 291">
              <a:extLst>
                <a:ext uri="{FF2B5EF4-FFF2-40B4-BE49-F238E27FC236}">
                  <a16:creationId xmlns:a16="http://schemas.microsoft.com/office/drawing/2014/main" id="{1DB47F69-BDFF-4C7E-B54D-8123D352C264}"/>
                </a:ext>
              </a:extLst>
            </p:cNvPr>
            <p:cNvGrpSpPr/>
            <p:nvPr/>
          </p:nvGrpSpPr>
          <p:grpSpPr>
            <a:xfrm>
              <a:off x="10467900" y="3789174"/>
              <a:ext cx="413173" cy="413173"/>
              <a:chOff x="10467900" y="3615263"/>
              <a:chExt cx="413173" cy="413173"/>
            </a:xfrm>
          </p:grpSpPr>
          <p:sp>
            <p:nvSpPr>
              <p:cNvPr id="293" name="타원 292">
                <a:extLst>
                  <a:ext uri="{FF2B5EF4-FFF2-40B4-BE49-F238E27FC236}">
                    <a16:creationId xmlns:a16="http://schemas.microsoft.com/office/drawing/2014/main" id="{03D51FFB-3350-4B73-B1CB-ABC08E806AE8}"/>
                  </a:ext>
                </a:extLst>
              </p:cNvPr>
              <p:cNvSpPr/>
              <p:nvPr/>
            </p:nvSpPr>
            <p:spPr>
              <a:xfrm>
                <a:off x="10467900" y="3615263"/>
                <a:ext cx="413173" cy="413173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4" name="TextBox 293">
                    <a:extLst>
                      <a:ext uri="{FF2B5EF4-FFF2-40B4-BE49-F238E27FC236}">
                        <a16:creationId xmlns:a16="http://schemas.microsoft.com/office/drawing/2014/main" id="{39710964-C0D4-49F0-BA29-310A8B674ECC}"/>
                      </a:ext>
                    </a:extLst>
                  </p:cNvPr>
                  <p:cNvSpPr txBox="1"/>
                  <p:nvPr/>
                </p:nvSpPr>
                <p:spPr>
                  <a:xfrm>
                    <a:off x="10506590" y="3654166"/>
                    <a:ext cx="364202" cy="27699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ko-KR" alt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ko-KR" alt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ko-KR" altLang="en-US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ko-KR" altLang="en-US" i="1" smtClean="0">
                                  <a:latin typeface="Cambria Math" panose="02040503050406030204" pitchFamily="18" charset="0"/>
                                </a:rPr>
                                <m:t>𝑢𝑖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294" name="TextBox 293">
                    <a:extLst>
                      <a:ext uri="{FF2B5EF4-FFF2-40B4-BE49-F238E27FC236}">
                        <a16:creationId xmlns:a16="http://schemas.microsoft.com/office/drawing/2014/main" id="{39710964-C0D4-49F0-BA29-310A8B674EC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506590" y="3654166"/>
                    <a:ext cx="364202" cy="276999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15000" t="-22222" r="-43333" b="-28889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295" name="그룹 294">
            <a:extLst>
              <a:ext uri="{FF2B5EF4-FFF2-40B4-BE49-F238E27FC236}">
                <a16:creationId xmlns:a16="http://schemas.microsoft.com/office/drawing/2014/main" id="{496D3748-9FC5-42F6-A81F-9F34E92135E3}"/>
              </a:ext>
            </a:extLst>
          </p:cNvPr>
          <p:cNvGrpSpPr/>
          <p:nvPr/>
        </p:nvGrpSpPr>
        <p:grpSpPr>
          <a:xfrm>
            <a:off x="10063407" y="2510348"/>
            <a:ext cx="413173" cy="413173"/>
            <a:chOff x="10467900" y="2664429"/>
            <a:chExt cx="413173" cy="413173"/>
          </a:xfrm>
        </p:grpSpPr>
        <p:sp>
          <p:nvSpPr>
            <p:cNvPr id="296" name="타원 295">
              <a:extLst>
                <a:ext uri="{FF2B5EF4-FFF2-40B4-BE49-F238E27FC236}">
                  <a16:creationId xmlns:a16="http://schemas.microsoft.com/office/drawing/2014/main" id="{720DFA90-DE40-4E42-86D8-05D40B6AFB99}"/>
                </a:ext>
              </a:extLst>
            </p:cNvPr>
            <p:cNvSpPr/>
            <p:nvPr/>
          </p:nvSpPr>
          <p:spPr>
            <a:xfrm>
              <a:off x="10467900" y="2664429"/>
              <a:ext cx="413173" cy="413173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7" name="TextBox 296">
                  <a:extLst>
                    <a:ext uri="{FF2B5EF4-FFF2-40B4-BE49-F238E27FC236}">
                      <a16:creationId xmlns:a16="http://schemas.microsoft.com/office/drawing/2014/main" id="{E1D04325-194B-47F6-A6B9-BBBEF4E289D4}"/>
                    </a:ext>
                  </a:extLst>
                </p:cNvPr>
                <p:cNvSpPr txBox="1"/>
                <p:nvPr/>
              </p:nvSpPr>
              <p:spPr>
                <a:xfrm>
                  <a:off x="10492384" y="2679817"/>
                  <a:ext cx="34451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  <m:t>𝑢𝑖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A8B1DEFD-40B1-4EC3-88B4-60835BD21B7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92384" y="2679817"/>
                  <a:ext cx="344518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16071" r="-7143" b="-2608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98" name="직선 화살표 연결선 297">
            <a:extLst>
              <a:ext uri="{FF2B5EF4-FFF2-40B4-BE49-F238E27FC236}">
                <a16:creationId xmlns:a16="http://schemas.microsoft.com/office/drawing/2014/main" id="{048A512A-6A30-48F6-B404-9305A976D9C4}"/>
              </a:ext>
            </a:extLst>
          </p:cNvPr>
          <p:cNvCxnSpPr>
            <a:cxnSpLocks/>
            <a:stCxn id="296" idx="4"/>
            <a:endCxn id="293" idx="0"/>
          </p:cNvCxnSpPr>
          <p:nvPr/>
        </p:nvCxnSpPr>
        <p:spPr>
          <a:xfrm>
            <a:off x="10269994" y="2923521"/>
            <a:ext cx="10281" cy="84120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9" name="TextBox 298">
            <a:extLst>
              <a:ext uri="{FF2B5EF4-FFF2-40B4-BE49-F238E27FC236}">
                <a16:creationId xmlns:a16="http://schemas.microsoft.com/office/drawing/2014/main" id="{75595F78-3ADC-4164-9A33-AE9450871008}"/>
              </a:ext>
            </a:extLst>
          </p:cNvPr>
          <p:cNvSpPr txBox="1"/>
          <p:nvPr/>
        </p:nvSpPr>
        <p:spPr>
          <a:xfrm>
            <a:off x="9779862" y="2142132"/>
            <a:ext cx="960575" cy="376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latin typeface="Times New Roman" panose="02020603050405020304" pitchFamily="18" charset="0"/>
                <a:ea typeface="나눔스퀘어 ExtraBold" panose="020B0600000101010101" pitchFamily="50" charset="-127"/>
                <a:cs typeface="Times New Roman" panose="02020603050405020304" pitchFamily="18" charset="0"/>
              </a:rPr>
              <a:t>Target</a:t>
            </a:r>
            <a:endParaRPr lang="ko-KR" altLang="en-US" sz="1400" dirty="0"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320" name="직사각형 319">
            <a:extLst>
              <a:ext uri="{FF2B5EF4-FFF2-40B4-BE49-F238E27FC236}">
                <a16:creationId xmlns:a16="http://schemas.microsoft.com/office/drawing/2014/main" id="{A3E4B765-67EA-4F5A-9F9D-56E7A98DBC27}"/>
              </a:ext>
            </a:extLst>
          </p:cNvPr>
          <p:cNvSpPr/>
          <p:nvPr/>
        </p:nvSpPr>
        <p:spPr>
          <a:xfrm>
            <a:off x="8085282" y="3555045"/>
            <a:ext cx="818208" cy="818208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MLP</a:t>
            </a:r>
            <a:endParaRPr lang="ko-KR" alt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21" name="직선 화살표 연결선 320">
            <a:extLst>
              <a:ext uri="{FF2B5EF4-FFF2-40B4-BE49-F238E27FC236}">
                <a16:creationId xmlns:a16="http://schemas.microsoft.com/office/drawing/2014/main" id="{685ABB71-4426-45F6-A0DA-12E787A08E77}"/>
              </a:ext>
            </a:extLst>
          </p:cNvPr>
          <p:cNvCxnSpPr>
            <a:cxnSpLocks/>
            <a:stCxn id="256" idx="0"/>
            <a:endCxn id="320" idx="1"/>
          </p:cNvCxnSpPr>
          <p:nvPr/>
        </p:nvCxnSpPr>
        <p:spPr>
          <a:xfrm>
            <a:off x="6866599" y="3962306"/>
            <a:ext cx="1218683" cy="184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6" name="직선 화살표 연결선 325">
            <a:extLst>
              <a:ext uri="{FF2B5EF4-FFF2-40B4-BE49-F238E27FC236}">
                <a16:creationId xmlns:a16="http://schemas.microsoft.com/office/drawing/2014/main" id="{BD2232DC-D84B-48A1-BE4C-05B8D878C21E}"/>
              </a:ext>
            </a:extLst>
          </p:cNvPr>
          <p:cNvCxnSpPr>
            <a:cxnSpLocks/>
            <a:stCxn id="320" idx="3"/>
            <a:endCxn id="293" idx="2"/>
          </p:cNvCxnSpPr>
          <p:nvPr/>
        </p:nvCxnSpPr>
        <p:spPr>
          <a:xfrm>
            <a:off x="8903490" y="3964149"/>
            <a:ext cx="1170198" cy="716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6" name="그림 135">
            <a:extLst>
              <a:ext uri="{FF2B5EF4-FFF2-40B4-BE49-F238E27FC236}">
                <a16:creationId xmlns:a16="http://schemas.microsoft.com/office/drawing/2014/main" id="{DC11C531-5F26-4A06-93AC-3481C3DAE60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1" t="7924" r="67018" b="15617"/>
          <a:stretch/>
        </p:blipFill>
        <p:spPr>
          <a:xfrm>
            <a:off x="711025" y="2859151"/>
            <a:ext cx="2541654" cy="1939565"/>
          </a:xfrm>
          <a:prstGeom prst="rect">
            <a:avLst/>
          </a:prstGeom>
        </p:spPr>
      </p:pic>
      <p:sp>
        <p:nvSpPr>
          <p:cNvPr id="147" name="TextBox 146">
            <a:extLst>
              <a:ext uri="{FF2B5EF4-FFF2-40B4-BE49-F238E27FC236}">
                <a16:creationId xmlns:a16="http://schemas.microsoft.com/office/drawing/2014/main" id="{751D16DA-580B-4CE3-B79F-024C6532BB0E}"/>
              </a:ext>
            </a:extLst>
          </p:cNvPr>
          <p:cNvSpPr txBox="1"/>
          <p:nvPr/>
        </p:nvSpPr>
        <p:spPr>
          <a:xfrm>
            <a:off x="3746284" y="2676463"/>
            <a:ext cx="17222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Sub-bipartite graph</a:t>
            </a:r>
            <a:endParaRPr lang="ko-KR" altLang="en-US" sz="1400" b="1" dirty="0"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2D15713-7BA2-43CB-B503-06A9D19E352A}"/>
              </a:ext>
            </a:extLst>
          </p:cNvPr>
          <p:cNvSpPr/>
          <p:nvPr/>
        </p:nvSpPr>
        <p:spPr>
          <a:xfrm>
            <a:off x="3620437" y="2482894"/>
            <a:ext cx="3632334" cy="2561546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B2D3D7D-78D0-496E-8AC9-226806D4444D}"/>
              </a:ext>
            </a:extLst>
          </p:cNvPr>
          <p:cNvSpPr txBox="1"/>
          <p:nvPr/>
        </p:nvSpPr>
        <p:spPr>
          <a:xfrm>
            <a:off x="3823979" y="5662338"/>
            <a:ext cx="15813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Review</a:t>
            </a:r>
            <a:endParaRPr lang="ko-KR" altLang="en-US" sz="1400" dirty="0"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099726E-BB67-494B-A876-592DE167DD29}"/>
              </a:ext>
            </a:extLst>
          </p:cNvPr>
          <p:cNvSpPr txBox="1"/>
          <p:nvPr/>
        </p:nvSpPr>
        <p:spPr>
          <a:xfrm>
            <a:off x="3640814" y="5920994"/>
            <a:ext cx="19477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Uma Thurman as Medusa, the gorgon with a coiffure of writhing snakes and stone-inducing hypnotic gaze is one of the highlights of this bewitching fantasy</a:t>
            </a:r>
            <a:endParaRPr lang="ko-KR" altLang="en-US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209EDEF0-60C5-418F-8045-D887C93E6DE4}"/>
              </a:ext>
            </a:extLst>
          </p:cNvPr>
          <p:cNvCxnSpPr>
            <a:cxnSpLocks/>
          </p:cNvCxnSpPr>
          <p:nvPr/>
        </p:nvCxnSpPr>
        <p:spPr>
          <a:xfrm flipV="1">
            <a:off x="4614673" y="5107893"/>
            <a:ext cx="0" cy="47872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1BC97618-7AEB-41F9-BC6D-A8EDE4ABDF2E}"/>
              </a:ext>
            </a:extLst>
          </p:cNvPr>
          <p:cNvSpPr/>
          <p:nvPr/>
        </p:nvSpPr>
        <p:spPr>
          <a:xfrm>
            <a:off x="3595584" y="5640422"/>
            <a:ext cx="1992947" cy="851522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EDC5B61-1BC5-41C1-83A7-B31DF70BCBB4}"/>
              </a:ext>
            </a:extLst>
          </p:cNvPr>
          <p:cNvSpPr txBox="1"/>
          <p:nvPr/>
        </p:nvSpPr>
        <p:spPr>
          <a:xfrm>
            <a:off x="5667094" y="5716183"/>
            <a:ext cx="2652718" cy="700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Explicit CX Embedding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Implicit CX Embedding</a:t>
            </a:r>
            <a:endParaRPr lang="ko-KR" altLang="en-US" sz="1400" b="1" dirty="0"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08411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1</a:t>
            </a:r>
            <a:r>
              <a:rPr lang="en-US" altLang="ko-KR" sz="3600" b="1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. Industrial </a:t>
            </a: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Cases</a:t>
            </a:r>
          </a:p>
        </p:txBody>
      </p:sp>
      <p:sp>
        <p:nvSpPr>
          <p:cNvPr id="21" name="Google Shape;135;p32">
            <a:extLst>
              <a:ext uri="{FF2B5EF4-FFF2-40B4-BE49-F238E27FC236}">
                <a16:creationId xmlns:a16="http://schemas.microsoft.com/office/drawing/2014/main" id="{F567598E-736F-4DBC-B66A-AE741426C63C}"/>
              </a:ext>
            </a:extLst>
          </p:cNvPr>
          <p:cNvSpPr txBox="1"/>
          <p:nvPr/>
        </p:nvSpPr>
        <p:spPr>
          <a:xfrm>
            <a:off x="1" y="1093018"/>
            <a:ext cx="12191999" cy="5764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Industrial Cases of Sentiment/Emotion for </a:t>
            </a:r>
            <a:r>
              <a:rPr lang="en-US" altLang="ko-KR" sz="2000" dirty="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Personalized Recommendation</a:t>
            </a:r>
            <a:endParaRPr lang="en-US" altLang="ko-KR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+mj-lt"/>
              <a:buAutoNum type="arabicPeriod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Netflix </a:t>
            </a: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Emotional analytics to improve CX</a:t>
            </a: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Emotional analytics enable businesses to obtain customer 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feedback.</a:t>
            </a: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sz="5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+mj-lt"/>
              <a:buAutoNum type="arabicPeriod" startAt="2"/>
            </a:pP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Amazon</a:t>
            </a: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/>
              <a:t> 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Sentiment analysis on product review to reflect user’s experience</a:t>
            </a: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sz="5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+mj-lt"/>
              <a:buAutoNum type="arabicPeriod" startAt="2"/>
            </a:pP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YouTube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YouTube Premium report requests customer feedback.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C365A22-21D6-4FB8-84C2-CB2B142BC0D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9765" b="15833"/>
          <a:stretch/>
        </p:blipFill>
        <p:spPr>
          <a:xfrm>
            <a:off x="9089905" y="4914151"/>
            <a:ext cx="2418424" cy="705527"/>
          </a:xfrm>
          <a:prstGeom prst="rect">
            <a:avLst/>
          </a:prstGeom>
        </p:spPr>
      </p:pic>
      <p:pic>
        <p:nvPicPr>
          <p:cNvPr id="2050" name="Picture 2" descr="유튜브(YouTube) 로고 AI 파일(일러스트레이터)">
            <a:extLst>
              <a:ext uri="{FF2B5EF4-FFF2-40B4-BE49-F238E27FC236}">
                <a16:creationId xmlns:a16="http://schemas.microsoft.com/office/drawing/2014/main" id="{F5C9C58D-C4F9-4757-A5B1-888900FC99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7" t="25883" r="2277" b="25864"/>
          <a:stretch/>
        </p:blipFill>
        <p:spPr bwMode="auto">
          <a:xfrm>
            <a:off x="9993620" y="4198636"/>
            <a:ext cx="1514709" cy="566279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BDCAD09-703F-44BC-9DDA-7F7C2521C1D9}"/>
              </a:ext>
            </a:extLst>
          </p:cNvPr>
          <p:cNvSpPr txBox="1"/>
          <p:nvPr/>
        </p:nvSpPr>
        <p:spPr>
          <a:xfrm>
            <a:off x="9333917" y="6488668"/>
            <a:ext cx="193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&lt;YouTube&gt;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052" name="Picture 4" descr="넷플릭스(NETFLIX) 로고 AI 파일(일러스트레이터)">
            <a:extLst>
              <a:ext uri="{FF2B5EF4-FFF2-40B4-BE49-F238E27FC236}">
                <a16:creationId xmlns:a16="http://schemas.microsoft.com/office/drawing/2014/main" id="{997B3D36-6FF2-42D3-A7E7-815EF39D69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702" b="23875"/>
          <a:stretch/>
        </p:blipFill>
        <p:spPr bwMode="auto">
          <a:xfrm>
            <a:off x="9993620" y="2242520"/>
            <a:ext cx="1514709" cy="576278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230FB88-36E3-4556-B42E-240FCD3F05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4639" y="4907805"/>
            <a:ext cx="3621708" cy="152416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8D4F8B37-3459-4019-9EED-852366B1B87E}"/>
              </a:ext>
            </a:extLst>
          </p:cNvPr>
          <p:cNvGrpSpPr/>
          <p:nvPr/>
        </p:nvGrpSpPr>
        <p:grpSpPr>
          <a:xfrm>
            <a:off x="9091767" y="5648027"/>
            <a:ext cx="2418424" cy="784932"/>
            <a:chOff x="8739554" y="4707255"/>
            <a:chExt cx="3325682" cy="1079395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111CA238-7F99-4F19-A858-D4EA86498DA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66371" r="1984" b="16588"/>
            <a:stretch/>
          </p:blipFill>
          <p:spPr>
            <a:xfrm>
              <a:off x="8739554" y="4707255"/>
              <a:ext cx="3325682" cy="1079395"/>
            </a:xfrm>
            <a:prstGeom prst="rect">
              <a:avLst/>
            </a:prstGeom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61601911-9256-4A38-BDD6-E5CE7B11B5F2}"/>
                </a:ext>
              </a:extLst>
            </p:cNvPr>
            <p:cNvSpPr/>
            <p:nvPr/>
          </p:nvSpPr>
          <p:spPr>
            <a:xfrm>
              <a:off x="9098279" y="5230707"/>
              <a:ext cx="1046481" cy="20997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5E247390-C877-4DC5-A365-3E574A5DD5B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52618" y="4914152"/>
            <a:ext cx="3800316" cy="152416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95817085-FFA3-4703-8547-136C1ED0601A}"/>
              </a:ext>
            </a:extLst>
          </p:cNvPr>
          <p:cNvSpPr/>
          <p:nvPr/>
        </p:nvSpPr>
        <p:spPr>
          <a:xfrm>
            <a:off x="9089905" y="4907805"/>
            <a:ext cx="2418424" cy="15241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325BBB0-78E4-4911-B810-6C48A6ACE026}"/>
              </a:ext>
            </a:extLst>
          </p:cNvPr>
          <p:cNvSpPr txBox="1"/>
          <p:nvPr/>
        </p:nvSpPr>
        <p:spPr>
          <a:xfrm>
            <a:off x="5787576" y="6488668"/>
            <a:ext cx="193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&lt;Amazon&gt;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DD88A7F-19F6-4BB9-A39A-52A8E087BF5F}"/>
              </a:ext>
            </a:extLst>
          </p:cNvPr>
          <p:cNvSpPr txBox="1"/>
          <p:nvPr/>
        </p:nvSpPr>
        <p:spPr>
          <a:xfrm>
            <a:off x="1630293" y="6488668"/>
            <a:ext cx="193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&lt;Netflix&gt;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026" name="Picture 2" descr="아마존을 통한 해외수출? 아마존 브랜드 레지스트리(amazon brand registry)와 미국 상표(US trademark) 등록  : 네이버 블로그">
            <a:extLst>
              <a:ext uri="{FF2B5EF4-FFF2-40B4-BE49-F238E27FC236}">
                <a16:creationId xmlns:a16="http://schemas.microsoft.com/office/drawing/2014/main" id="{003530B0-0607-4AAB-86C2-5BB2EF9B59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81" b="32730"/>
          <a:stretch/>
        </p:blipFill>
        <p:spPr bwMode="auto">
          <a:xfrm>
            <a:off x="9993621" y="3199450"/>
            <a:ext cx="1501180" cy="576278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29151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1. </a:t>
            </a: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Background</a:t>
            </a:r>
          </a:p>
        </p:txBody>
      </p:sp>
      <p:sp>
        <p:nvSpPr>
          <p:cNvPr id="21" name="Google Shape;135;p32">
            <a:extLst>
              <a:ext uri="{FF2B5EF4-FFF2-40B4-BE49-F238E27FC236}">
                <a16:creationId xmlns:a16="http://schemas.microsoft.com/office/drawing/2014/main" id="{F567598E-736F-4DBC-B66A-AE741426C63C}"/>
              </a:ext>
            </a:extLst>
          </p:cNvPr>
          <p:cNvSpPr txBox="1"/>
          <p:nvPr/>
        </p:nvSpPr>
        <p:spPr>
          <a:xfrm>
            <a:off x="0" y="1093018"/>
            <a:ext cx="12191999" cy="56870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Definition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Sentiment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 divides user’s positive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and negative feelings into 5-levels. (Type: ordinal)</a:t>
            </a: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2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Emotion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 divides user’s psychological feelings into 6-levels. (Type: categorical)</a:t>
            </a: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C3D2AEE4-8C49-4727-AF7E-E0ACB3E392F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031999" y="2051999"/>
          <a:ext cx="8128000" cy="10109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1746598340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365705967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852867826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345116814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796655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4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16497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Arial" panose="020B0604020202020204" pitchFamily="34" charset="0"/>
                        </a:rPr>
                        <a:t>Negative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Arial" panose="020B0604020202020204" pitchFamily="34" charset="0"/>
                        </a:rPr>
                        <a:t>Somewhat Negative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Arial" panose="020B0604020202020204" pitchFamily="34" charset="0"/>
                        </a:rPr>
                        <a:t>Neutral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Arial" panose="020B0604020202020204" pitchFamily="34" charset="0"/>
                        </a:rPr>
                        <a:t>Somewhat Positive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Arial" panose="020B0604020202020204" pitchFamily="34" charset="0"/>
                        </a:rPr>
                        <a:t>Positive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7932211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A2F450AF-66E1-4289-8592-DC7161FD7A1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031999" y="4153425"/>
          <a:ext cx="8128002" cy="7416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1746598340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365705967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85286782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345116814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79665542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7724539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4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5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16497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Arial" panose="020B0604020202020204" pitchFamily="34" charset="0"/>
                        </a:rPr>
                        <a:t>anger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Arial" panose="020B0604020202020204" pitchFamily="34" charset="0"/>
                        </a:rPr>
                        <a:t>fear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Arial" panose="020B0604020202020204" pitchFamily="34" charset="0"/>
                        </a:rPr>
                        <a:t>joy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love</a:t>
                      </a:r>
                      <a:endParaRPr lang="en-US" altLang="ko-KR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sadness</a:t>
                      </a:r>
                      <a:endParaRPr lang="en-US" altLang="ko-KR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surprise</a:t>
                      </a:r>
                      <a:endParaRPr lang="en-US" altLang="ko-KR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79322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573338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39255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1. Introduction – Research Question(RQ)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FC4F0084-ADB8-4ED9-A836-7C84652BA5B2}"/>
              </a:ext>
            </a:extLst>
          </p:cNvPr>
          <p:cNvSpPr/>
          <p:nvPr/>
        </p:nvSpPr>
        <p:spPr>
          <a:xfrm>
            <a:off x="61996" y="2308683"/>
            <a:ext cx="11982860" cy="646295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RQ1) Is it possible to improve performance by embedding affective </a:t>
            </a:r>
            <a:r>
              <a:rPr lang="en-US" altLang="ko-KR" dirty="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Cinematic Experience </a:t>
            </a:r>
            <a:r>
              <a:rPr lang="en-US" altLang="ko-KR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in model?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EA2FD97A-B9D2-47A0-AE17-4ED7F48D4374}"/>
              </a:ext>
            </a:extLst>
          </p:cNvPr>
          <p:cNvSpPr/>
          <p:nvPr/>
        </p:nvSpPr>
        <p:spPr>
          <a:xfrm>
            <a:off x="61994" y="3969057"/>
            <a:ext cx="11982859" cy="646295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RQ2) Which model performs the best rating prediction in </a:t>
            </a:r>
            <a:r>
              <a:rPr lang="en-US" altLang="ko-KR" dirty="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algorithms such as traditional and graph model</a:t>
            </a:r>
            <a:r>
              <a:rPr lang="en-US" altLang="ko-KR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2839433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080387" y="2921169"/>
            <a:ext cx="403123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Thank you</a:t>
            </a:r>
            <a:endParaRPr lang="ko-KR" altLang="en-US" sz="6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83E9A14-2F63-44F2-BF21-3041702E54B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08C000-AA34-47A4-99EE-C6A3EB931B6B}"/>
              </a:ext>
            </a:extLst>
          </p:cNvPr>
          <p:cNvSpPr txBox="1"/>
          <p:nvPr/>
        </p:nvSpPr>
        <p:spPr>
          <a:xfrm>
            <a:off x="3020497" y="2921168"/>
            <a:ext cx="615277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2. Related Work</a:t>
            </a:r>
            <a:endParaRPr lang="ko-KR" altLang="en-US" sz="6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36558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2. Related Work (cont’d)</a:t>
            </a:r>
          </a:p>
        </p:txBody>
      </p:sp>
      <p:sp>
        <p:nvSpPr>
          <p:cNvPr id="6" name="Google Shape;135;p32">
            <a:extLst>
              <a:ext uri="{FF2B5EF4-FFF2-40B4-BE49-F238E27FC236}">
                <a16:creationId xmlns:a16="http://schemas.microsoft.com/office/drawing/2014/main" id="{141846CE-FBE2-45A5-B594-BEEE0C54047E}"/>
              </a:ext>
            </a:extLst>
          </p:cNvPr>
          <p:cNvSpPr txBox="1"/>
          <p:nvPr/>
        </p:nvSpPr>
        <p:spPr>
          <a:xfrm>
            <a:off x="0" y="1093018"/>
            <a:ext cx="12191999" cy="56870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Sentiment Analysis + </a:t>
            </a:r>
            <a:r>
              <a:rPr lang="en-US" altLang="ko-KR" sz="20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RecSys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If the review is quantified,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elaborate recommendations are possible.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Various analysis methods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that were only possible with structured data are possible.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170F178-24ED-4AB7-928F-AC95D24D19F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12" t="53" r="4312" b="10465"/>
          <a:stretch/>
        </p:blipFill>
        <p:spPr>
          <a:xfrm>
            <a:off x="6586856" y="2697513"/>
            <a:ext cx="3651545" cy="343166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BD58245-5860-4418-B4C1-DC73A7436BB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2" t="16515" r="49905"/>
          <a:stretch/>
        </p:blipFill>
        <p:spPr>
          <a:xfrm>
            <a:off x="2625294" y="2700383"/>
            <a:ext cx="2979852" cy="1304065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59F27AF-3F50-4051-AE8B-4AD39FFFE7CD}"/>
              </a:ext>
            </a:extLst>
          </p:cNvPr>
          <p:cNvSpPr txBox="1"/>
          <p:nvPr/>
        </p:nvSpPr>
        <p:spPr>
          <a:xfrm>
            <a:off x="6586856" y="6197573"/>
            <a:ext cx="36515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&lt;Overview of the proposed framework&gt;</a:t>
            </a:r>
            <a:endParaRPr lang="ko-KR" altLang="en-US" sz="14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7E5FA52-9BD9-4F87-A2F7-E68CABC7C09F}"/>
              </a:ext>
            </a:extLst>
          </p:cNvPr>
          <p:cNvSpPr txBox="1"/>
          <p:nvPr/>
        </p:nvSpPr>
        <p:spPr>
          <a:xfrm>
            <a:off x="3189839" y="4072845"/>
            <a:ext cx="1850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&lt;Original ratings&gt;</a:t>
            </a:r>
            <a:endParaRPr lang="ko-KR" altLang="en-US" sz="14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4A425BA-6905-46AC-BBCF-3F66480AFCA4}"/>
              </a:ext>
            </a:extLst>
          </p:cNvPr>
          <p:cNvSpPr txBox="1"/>
          <p:nvPr/>
        </p:nvSpPr>
        <p:spPr>
          <a:xfrm>
            <a:off x="3184289" y="6197573"/>
            <a:ext cx="1850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&lt;New ratings&gt;</a:t>
            </a:r>
            <a:endParaRPr lang="ko-KR" altLang="en-US" sz="14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D0F412C8-AC93-490F-9550-14361D01393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374" t="16515"/>
          <a:stretch/>
        </p:blipFill>
        <p:spPr>
          <a:xfrm>
            <a:off x="2636393" y="4823889"/>
            <a:ext cx="2968753" cy="130406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C7AC8243-B25A-4338-B229-1998807EFECA}"/>
              </a:ext>
            </a:extLst>
          </p:cNvPr>
          <p:cNvSpPr/>
          <p:nvPr/>
        </p:nvSpPr>
        <p:spPr>
          <a:xfrm>
            <a:off x="7066809" y="5120415"/>
            <a:ext cx="1261872" cy="2438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화살표: 아래쪽 8">
            <a:extLst>
              <a:ext uri="{FF2B5EF4-FFF2-40B4-BE49-F238E27FC236}">
                <a16:creationId xmlns:a16="http://schemas.microsoft.com/office/drawing/2014/main" id="{06B1CD6B-923F-4267-AEA6-57FDF5702C99}"/>
              </a:ext>
            </a:extLst>
          </p:cNvPr>
          <p:cNvSpPr/>
          <p:nvPr/>
        </p:nvSpPr>
        <p:spPr>
          <a:xfrm>
            <a:off x="3958293" y="4447715"/>
            <a:ext cx="324952" cy="236208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31D43FC-E677-4956-8A98-0C852B281BAB}"/>
              </a:ext>
            </a:extLst>
          </p:cNvPr>
          <p:cNvSpPr txBox="1"/>
          <p:nvPr/>
        </p:nvSpPr>
        <p:spPr>
          <a:xfrm>
            <a:off x="152409" y="6602513"/>
            <a:ext cx="107993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Reference:</a:t>
            </a:r>
            <a:r>
              <a: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 How to improve the accuracy of recommendation systems: Combining ratings and review texts sentiment scores (JIIS 2019)</a:t>
            </a:r>
            <a:endParaRPr lang="ko-KR" altLang="en-US" sz="11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807962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Empty_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-Times New Roman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Times New Roman" panose="02020603050405020304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75305</TotalTime>
  <Words>3059</Words>
  <Application>Microsoft Office PowerPoint</Application>
  <PresentationFormat>와이드스크린</PresentationFormat>
  <Paragraphs>825</Paragraphs>
  <Slides>45</Slides>
  <Notes>45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45</vt:i4>
      </vt:variant>
    </vt:vector>
  </HeadingPairs>
  <TitlesOfParts>
    <vt:vector size="56" baseType="lpstr">
      <vt:lpstr>나눔스퀘어 Bold</vt:lpstr>
      <vt:lpstr>나눔스퀘어</vt:lpstr>
      <vt:lpstr>맑은 고딕</vt:lpstr>
      <vt:lpstr>Cambria Math</vt:lpstr>
      <vt:lpstr>나눔스퀘어 ExtraBold</vt:lpstr>
      <vt:lpstr>굴림</vt:lpstr>
      <vt:lpstr>Times New Roman</vt:lpstr>
      <vt:lpstr>Arial</vt:lpstr>
      <vt:lpstr>바탕</vt:lpstr>
      <vt:lpstr>Office 테마</vt:lpstr>
      <vt:lpstr>Empty_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LeeCheonsol</cp:lastModifiedBy>
  <cp:revision>1499</cp:revision>
  <dcterms:created xsi:type="dcterms:W3CDTF">2018-08-30T11:36:00Z</dcterms:created>
  <dcterms:modified xsi:type="dcterms:W3CDTF">2021-12-13T07:48:34Z</dcterms:modified>
</cp:coreProperties>
</file>